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0" r:id="rId3"/>
    <p:sldId id="257" r:id="rId4"/>
    <p:sldId id="258" r:id="rId5"/>
    <p:sldId id="259" r:id="rId6"/>
    <p:sldId id="263" r:id="rId7"/>
    <p:sldId id="262" r:id="rId8"/>
    <p:sldId id="272" r:id="rId9"/>
    <p:sldId id="264" r:id="rId10"/>
    <p:sldId id="271" r:id="rId11"/>
    <p:sldId id="265" r:id="rId12"/>
    <p:sldId id="273" r:id="rId13"/>
    <p:sldId id="266" r:id="rId14"/>
    <p:sldId id="274" r:id="rId15"/>
    <p:sldId id="267" r:id="rId16"/>
    <p:sldId id="268" r:id="rId17"/>
    <p:sldId id="269" r:id="rId18"/>
    <p:sldId id="270"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95" autoAdjust="0"/>
    <p:restoredTop sz="94660"/>
  </p:normalViewPr>
  <p:slideViewPr>
    <p:cSldViewPr snapToGrid="0">
      <p:cViewPr varScale="1">
        <p:scale>
          <a:sx n="59" d="100"/>
          <a:sy n="59" d="100"/>
        </p:scale>
        <p:origin x="924" y="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0BAD03-6345-FA13-1EFC-6FDEDC522FD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DF3EE8E-9230-A6FD-BD2F-40329497330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BC96D86-476F-6FC6-8688-5101810184FC}"/>
              </a:ext>
            </a:extLst>
          </p:cNvPr>
          <p:cNvSpPr>
            <a:spLocks noGrp="1"/>
          </p:cNvSpPr>
          <p:nvPr>
            <p:ph type="dt" sz="half" idx="10"/>
          </p:nvPr>
        </p:nvSpPr>
        <p:spPr/>
        <p:txBody>
          <a:bodyPr/>
          <a:lstStyle/>
          <a:p>
            <a:fld id="{5D4902FC-F074-4247-801F-55B4B5872929}" type="datetimeFigureOut">
              <a:rPr lang="en-US" smtClean="0"/>
              <a:t>1/31/2026</a:t>
            </a:fld>
            <a:endParaRPr lang="en-US"/>
          </a:p>
        </p:txBody>
      </p:sp>
      <p:sp>
        <p:nvSpPr>
          <p:cNvPr id="5" name="Footer Placeholder 4">
            <a:extLst>
              <a:ext uri="{FF2B5EF4-FFF2-40B4-BE49-F238E27FC236}">
                <a16:creationId xmlns:a16="http://schemas.microsoft.com/office/drawing/2014/main" id="{B28BD85D-DD83-D520-CA66-FA889EE57FA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10448E4-5A6C-80C0-5EF7-66637FF96B7A}"/>
              </a:ext>
            </a:extLst>
          </p:cNvPr>
          <p:cNvSpPr>
            <a:spLocks noGrp="1"/>
          </p:cNvSpPr>
          <p:nvPr>
            <p:ph type="sldNum" sz="quarter" idx="12"/>
          </p:nvPr>
        </p:nvSpPr>
        <p:spPr/>
        <p:txBody>
          <a:bodyPr/>
          <a:lstStyle/>
          <a:p>
            <a:fld id="{52D57021-0E06-4728-8A72-4DFE630F75E0}" type="slidenum">
              <a:rPr lang="en-US" smtClean="0"/>
              <a:t>‹#›</a:t>
            </a:fld>
            <a:endParaRPr lang="en-US"/>
          </a:p>
        </p:txBody>
      </p:sp>
    </p:spTree>
    <p:extLst>
      <p:ext uri="{BB962C8B-B14F-4D97-AF65-F5344CB8AC3E}">
        <p14:creationId xmlns:p14="http://schemas.microsoft.com/office/powerpoint/2010/main" val="6997611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D41671-04CF-BDD9-AE71-A84FB9968FE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50AADEF-96AD-26D6-5017-6068CF68C70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7D057FE-263F-45B2-0E87-DCE8D47B0053}"/>
              </a:ext>
            </a:extLst>
          </p:cNvPr>
          <p:cNvSpPr>
            <a:spLocks noGrp="1"/>
          </p:cNvSpPr>
          <p:nvPr>
            <p:ph type="dt" sz="half" idx="10"/>
          </p:nvPr>
        </p:nvSpPr>
        <p:spPr/>
        <p:txBody>
          <a:bodyPr/>
          <a:lstStyle/>
          <a:p>
            <a:fld id="{5D4902FC-F074-4247-801F-55B4B5872929}" type="datetimeFigureOut">
              <a:rPr lang="en-US" smtClean="0"/>
              <a:t>1/31/2026</a:t>
            </a:fld>
            <a:endParaRPr lang="en-US"/>
          </a:p>
        </p:txBody>
      </p:sp>
      <p:sp>
        <p:nvSpPr>
          <p:cNvPr id="5" name="Footer Placeholder 4">
            <a:extLst>
              <a:ext uri="{FF2B5EF4-FFF2-40B4-BE49-F238E27FC236}">
                <a16:creationId xmlns:a16="http://schemas.microsoft.com/office/drawing/2014/main" id="{3D2FC58D-67D2-8FF6-0905-11B875E3B4D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94CE819-EDA0-A360-E54D-01768D8DA3E7}"/>
              </a:ext>
            </a:extLst>
          </p:cNvPr>
          <p:cNvSpPr>
            <a:spLocks noGrp="1"/>
          </p:cNvSpPr>
          <p:nvPr>
            <p:ph type="sldNum" sz="quarter" idx="12"/>
          </p:nvPr>
        </p:nvSpPr>
        <p:spPr/>
        <p:txBody>
          <a:bodyPr/>
          <a:lstStyle/>
          <a:p>
            <a:fld id="{52D57021-0E06-4728-8A72-4DFE630F75E0}" type="slidenum">
              <a:rPr lang="en-US" smtClean="0"/>
              <a:t>‹#›</a:t>
            </a:fld>
            <a:endParaRPr lang="en-US"/>
          </a:p>
        </p:txBody>
      </p:sp>
    </p:spTree>
    <p:extLst>
      <p:ext uri="{BB962C8B-B14F-4D97-AF65-F5344CB8AC3E}">
        <p14:creationId xmlns:p14="http://schemas.microsoft.com/office/powerpoint/2010/main" val="9127389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24F23EF-6B86-5AC5-F305-46EE987578A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9F3B6A6-772A-FAE3-DD6D-5E00921353C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9268416-C887-C8A2-0471-1823359FCC00}"/>
              </a:ext>
            </a:extLst>
          </p:cNvPr>
          <p:cNvSpPr>
            <a:spLocks noGrp="1"/>
          </p:cNvSpPr>
          <p:nvPr>
            <p:ph type="dt" sz="half" idx="10"/>
          </p:nvPr>
        </p:nvSpPr>
        <p:spPr/>
        <p:txBody>
          <a:bodyPr/>
          <a:lstStyle/>
          <a:p>
            <a:fld id="{5D4902FC-F074-4247-801F-55B4B5872929}" type="datetimeFigureOut">
              <a:rPr lang="en-US" smtClean="0"/>
              <a:t>1/31/2026</a:t>
            </a:fld>
            <a:endParaRPr lang="en-US"/>
          </a:p>
        </p:txBody>
      </p:sp>
      <p:sp>
        <p:nvSpPr>
          <p:cNvPr id="5" name="Footer Placeholder 4">
            <a:extLst>
              <a:ext uri="{FF2B5EF4-FFF2-40B4-BE49-F238E27FC236}">
                <a16:creationId xmlns:a16="http://schemas.microsoft.com/office/drawing/2014/main" id="{B727BFA2-0B34-051A-B879-8625DD3C0EB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B34D7F-A36F-FCD0-7F4A-B6C842E9ECB6}"/>
              </a:ext>
            </a:extLst>
          </p:cNvPr>
          <p:cNvSpPr>
            <a:spLocks noGrp="1"/>
          </p:cNvSpPr>
          <p:nvPr>
            <p:ph type="sldNum" sz="quarter" idx="12"/>
          </p:nvPr>
        </p:nvSpPr>
        <p:spPr/>
        <p:txBody>
          <a:bodyPr/>
          <a:lstStyle/>
          <a:p>
            <a:fld id="{52D57021-0E06-4728-8A72-4DFE630F75E0}" type="slidenum">
              <a:rPr lang="en-US" smtClean="0"/>
              <a:t>‹#›</a:t>
            </a:fld>
            <a:endParaRPr lang="en-US"/>
          </a:p>
        </p:txBody>
      </p:sp>
    </p:spTree>
    <p:extLst>
      <p:ext uri="{BB962C8B-B14F-4D97-AF65-F5344CB8AC3E}">
        <p14:creationId xmlns:p14="http://schemas.microsoft.com/office/powerpoint/2010/main" val="33716871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F97487-B512-5D46-E5A1-712942E92CF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91AFC2B-9A1C-35E5-5457-D15AD08AD3D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214CE5A-074A-1ED9-C6A7-629C61623940}"/>
              </a:ext>
            </a:extLst>
          </p:cNvPr>
          <p:cNvSpPr>
            <a:spLocks noGrp="1"/>
          </p:cNvSpPr>
          <p:nvPr>
            <p:ph type="dt" sz="half" idx="10"/>
          </p:nvPr>
        </p:nvSpPr>
        <p:spPr/>
        <p:txBody>
          <a:bodyPr/>
          <a:lstStyle/>
          <a:p>
            <a:fld id="{5D4902FC-F074-4247-801F-55B4B5872929}" type="datetimeFigureOut">
              <a:rPr lang="en-US" smtClean="0"/>
              <a:t>1/31/2026</a:t>
            </a:fld>
            <a:endParaRPr lang="en-US"/>
          </a:p>
        </p:txBody>
      </p:sp>
      <p:sp>
        <p:nvSpPr>
          <p:cNvPr id="5" name="Footer Placeholder 4">
            <a:extLst>
              <a:ext uri="{FF2B5EF4-FFF2-40B4-BE49-F238E27FC236}">
                <a16:creationId xmlns:a16="http://schemas.microsoft.com/office/drawing/2014/main" id="{B0C18608-60CE-5535-9365-7048367FD8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40029AF-76F5-8DE7-F90B-60A4359FB3A6}"/>
              </a:ext>
            </a:extLst>
          </p:cNvPr>
          <p:cNvSpPr>
            <a:spLocks noGrp="1"/>
          </p:cNvSpPr>
          <p:nvPr>
            <p:ph type="sldNum" sz="quarter" idx="12"/>
          </p:nvPr>
        </p:nvSpPr>
        <p:spPr/>
        <p:txBody>
          <a:bodyPr/>
          <a:lstStyle/>
          <a:p>
            <a:fld id="{52D57021-0E06-4728-8A72-4DFE630F75E0}" type="slidenum">
              <a:rPr lang="en-US" smtClean="0"/>
              <a:t>‹#›</a:t>
            </a:fld>
            <a:endParaRPr lang="en-US"/>
          </a:p>
        </p:txBody>
      </p:sp>
    </p:spTree>
    <p:extLst>
      <p:ext uri="{BB962C8B-B14F-4D97-AF65-F5344CB8AC3E}">
        <p14:creationId xmlns:p14="http://schemas.microsoft.com/office/powerpoint/2010/main" val="14861584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152E3D-216E-F4F8-A1B4-2539661E1BB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AC2E9DF-0A06-8D61-5B91-8200D5C6011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A7124C3-88E3-3502-F81A-E8B32880B949}"/>
              </a:ext>
            </a:extLst>
          </p:cNvPr>
          <p:cNvSpPr>
            <a:spLocks noGrp="1"/>
          </p:cNvSpPr>
          <p:nvPr>
            <p:ph type="dt" sz="half" idx="10"/>
          </p:nvPr>
        </p:nvSpPr>
        <p:spPr/>
        <p:txBody>
          <a:bodyPr/>
          <a:lstStyle/>
          <a:p>
            <a:fld id="{5D4902FC-F074-4247-801F-55B4B5872929}" type="datetimeFigureOut">
              <a:rPr lang="en-US" smtClean="0"/>
              <a:t>1/31/2026</a:t>
            </a:fld>
            <a:endParaRPr lang="en-US"/>
          </a:p>
        </p:txBody>
      </p:sp>
      <p:sp>
        <p:nvSpPr>
          <p:cNvPr id="5" name="Footer Placeholder 4">
            <a:extLst>
              <a:ext uri="{FF2B5EF4-FFF2-40B4-BE49-F238E27FC236}">
                <a16:creationId xmlns:a16="http://schemas.microsoft.com/office/drawing/2014/main" id="{528A1727-2BD6-A256-4984-ED4EEAA94C1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02C17CA-7430-A839-02FE-696E84CE0FB9}"/>
              </a:ext>
            </a:extLst>
          </p:cNvPr>
          <p:cNvSpPr>
            <a:spLocks noGrp="1"/>
          </p:cNvSpPr>
          <p:nvPr>
            <p:ph type="sldNum" sz="quarter" idx="12"/>
          </p:nvPr>
        </p:nvSpPr>
        <p:spPr/>
        <p:txBody>
          <a:bodyPr/>
          <a:lstStyle/>
          <a:p>
            <a:fld id="{52D57021-0E06-4728-8A72-4DFE630F75E0}" type="slidenum">
              <a:rPr lang="en-US" smtClean="0"/>
              <a:t>‹#›</a:t>
            </a:fld>
            <a:endParaRPr lang="en-US"/>
          </a:p>
        </p:txBody>
      </p:sp>
    </p:spTree>
    <p:extLst>
      <p:ext uri="{BB962C8B-B14F-4D97-AF65-F5344CB8AC3E}">
        <p14:creationId xmlns:p14="http://schemas.microsoft.com/office/powerpoint/2010/main" val="17286456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9A9D4D-0319-B28E-7C77-A24B8BA3CC3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EFF59EA-B9E6-6410-B242-F326BA2FAC1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C82A929-6B9A-6F10-A939-DE84FE72A63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02847FC-C237-7E36-DA3E-C81CFA95912B}"/>
              </a:ext>
            </a:extLst>
          </p:cNvPr>
          <p:cNvSpPr>
            <a:spLocks noGrp="1"/>
          </p:cNvSpPr>
          <p:nvPr>
            <p:ph type="dt" sz="half" idx="10"/>
          </p:nvPr>
        </p:nvSpPr>
        <p:spPr/>
        <p:txBody>
          <a:bodyPr/>
          <a:lstStyle/>
          <a:p>
            <a:fld id="{5D4902FC-F074-4247-801F-55B4B5872929}" type="datetimeFigureOut">
              <a:rPr lang="en-US" smtClean="0"/>
              <a:t>1/31/2026</a:t>
            </a:fld>
            <a:endParaRPr lang="en-US"/>
          </a:p>
        </p:txBody>
      </p:sp>
      <p:sp>
        <p:nvSpPr>
          <p:cNvPr id="6" name="Footer Placeholder 5">
            <a:extLst>
              <a:ext uri="{FF2B5EF4-FFF2-40B4-BE49-F238E27FC236}">
                <a16:creationId xmlns:a16="http://schemas.microsoft.com/office/drawing/2014/main" id="{FA8E2A21-D895-3901-91A4-87D7AAA0FFB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86E39C0-7F20-7731-7004-25D3B2DC78F2}"/>
              </a:ext>
            </a:extLst>
          </p:cNvPr>
          <p:cNvSpPr>
            <a:spLocks noGrp="1"/>
          </p:cNvSpPr>
          <p:nvPr>
            <p:ph type="sldNum" sz="quarter" idx="12"/>
          </p:nvPr>
        </p:nvSpPr>
        <p:spPr/>
        <p:txBody>
          <a:bodyPr/>
          <a:lstStyle/>
          <a:p>
            <a:fld id="{52D57021-0E06-4728-8A72-4DFE630F75E0}" type="slidenum">
              <a:rPr lang="en-US" smtClean="0"/>
              <a:t>‹#›</a:t>
            </a:fld>
            <a:endParaRPr lang="en-US"/>
          </a:p>
        </p:txBody>
      </p:sp>
    </p:spTree>
    <p:extLst>
      <p:ext uri="{BB962C8B-B14F-4D97-AF65-F5344CB8AC3E}">
        <p14:creationId xmlns:p14="http://schemas.microsoft.com/office/powerpoint/2010/main" val="15765602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0F6679-831D-3BEB-1B32-EE243EB4199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E723FA8-BFD0-F68F-8B68-0B469932017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DD70809-5B6B-1582-A66B-BC2E96B8DA8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A5C9892-4E28-0841-5C8E-14258334713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8009DD6-2E29-205E-AE30-0DEBAAE8188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D432F36-DBA2-60A3-21BA-461BAF283895}"/>
              </a:ext>
            </a:extLst>
          </p:cNvPr>
          <p:cNvSpPr>
            <a:spLocks noGrp="1"/>
          </p:cNvSpPr>
          <p:nvPr>
            <p:ph type="dt" sz="half" idx="10"/>
          </p:nvPr>
        </p:nvSpPr>
        <p:spPr/>
        <p:txBody>
          <a:bodyPr/>
          <a:lstStyle/>
          <a:p>
            <a:fld id="{5D4902FC-F074-4247-801F-55B4B5872929}" type="datetimeFigureOut">
              <a:rPr lang="en-US" smtClean="0"/>
              <a:t>1/31/2026</a:t>
            </a:fld>
            <a:endParaRPr lang="en-US"/>
          </a:p>
        </p:txBody>
      </p:sp>
      <p:sp>
        <p:nvSpPr>
          <p:cNvPr id="8" name="Footer Placeholder 7">
            <a:extLst>
              <a:ext uri="{FF2B5EF4-FFF2-40B4-BE49-F238E27FC236}">
                <a16:creationId xmlns:a16="http://schemas.microsoft.com/office/drawing/2014/main" id="{A82383EF-AA2B-BED9-45E8-D89A41E321F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A5F7FD8-006D-A73C-212F-D0A89D60DB66}"/>
              </a:ext>
            </a:extLst>
          </p:cNvPr>
          <p:cNvSpPr>
            <a:spLocks noGrp="1"/>
          </p:cNvSpPr>
          <p:nvPr>
            <p:ph type="sldNum" sz="quarter" idx="12"/>
          </p:nvPr>
        </p:nvSpPr>
        <p:spPr/>
        <p:txBody>
          <a:bodyPr/>
          <a:lstStyle/>
          <a:p>
            <a:fld id="{52D57021-0E06-4728-8A72-4DFE630F75E0}" type="slidenum">
              <a:rPr lang="en-US" smtClean="0"/>
              <a:t>‹#›</a:t>
            </a:fld>
            <a:endParaRPr lang="en-US"/>
          </a:p>
        </p:txBody>
      </p:sp>
    </p:spTree>
    <p:extLst>
      <p:ext uri="{BB962C8B-B14F-4D97-AF65-F5344CB8AC3E}">
        <p14:creationId xmlns:p14="http://schemas.microsoft.com/office/powerpoint/2010/main" val="34481600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5D86B0-C1FC-1879-DABE-6F547C094DC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2BFBE54-F1A5-C38F-05CF-7BA1CFD06769}"/>
              </a:ext>
            </a:extLst>
          </p:cNvPr>
          <p:cNvSpPr>
            <a:spLocks noGrp="1"/>
          </p:cNvSpPr>
          <p:nvPr>
            <p:ph type="dt" sz="half" idx="10"/>
          </p:nvPr>
        </p:nvSpPr>
        <p:spPr/>
        <p:txBody>
          <a:bodyPr/>
          <a:lstStyle/>
          <a:p>
            <a:fld id="{5D4902FC-F074-4247-801F-55B4B5872929}" type="datetimeFigureOut">
              <a:rPr lang="en-US" smtClean="0"/>
              <a:t>1/31/2026</a:t>
            </a:fld>
            <a:endParaRPr lang="en-US"/>
          </a:p>
        </p:txBody>
      </p:sp>
      <p:sp>
        <p:nvSpPr>
          <p:cNvPr id="4" name="Footer Placeholder 3">
            <a:extLst>
              <a:ext uri="{FF2B5EF4-FFF2-40B4-BE49-F238E27FC236}">
                <a16:creationId xmlns:a16="http://schemas.microsoft.com/office/drawing/2014/main" id="{CCE47A3A-8E96-DE89-68DB-252C27E95BC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080431E-8526-8D86-520F-193ACEB5037D}"/>
              </a:ext>
            </a:extLst>
          </p:cNvPr>
          <p:cNvSpPr>
            <a:spLocks noGrp="1"/>
          </p:cNvSpPr>
          <p:nvPr>
            <p:ph type="sldNum" sz="quarter" idx="12"/>
          </p:nvPr>
        </p:nvSpPr>
        <p:spPr/>
        <p:txBody>
          <a:bodyPr/>
          <a:lstStyle/>
          <a:p>
            <a:fld id="{52D57021-0E06-4728-8A72-4DFE630F75E0}" type="slidenum">
              <a:rPr lang="en-US" smtClean="0"/>
              <a:t>‹#›</a:t>
            </a:fld>
            <a:endParaRPr lang="en-US"/>
          </a:p>
        </p:txBody>
      </p:sp>
    </p:spTree>
    <p:extLst>
      <p:ext uri="{BB962C8B-B14F-4D97-AF65-F5344CB8AC3E}">
        <p14:creationId xmlns:p14="http://schemas.microsoft.com/office/powerpoint/2010/main" val="12089085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E686FE6-A55B-2A27-261D-61FBB365510D}"/>
              </a:ext>
            </a:extLst>
          </p:cNvPr>
          <p:cNvSpPr>
            <a:spLocks noGrp="1"/>
          </p:cNvSpPr>
          <p:nvPr>
            <p:ph type="dt" sz="half" idx="10"/>
          </p:nvPr>
        </p:nvSpPr>
        <p:spPr/>
        <p:txBody>
          <a:bodyPr/>
          <a:lstStyle/>
          <a:p>
            <a:fld id="{5D4902FC-F074-4247-801F-55B4B5872929}" type="datetimeFigureOut">
              <a:rPr lang="en-US" smtClean="0"/>
              <a:t>1/31/2026</a:t>
            </a:fld>
            <a:endParaRPr lang="en-US"/>
          </a:p>
        </p:txBody>
      </p:sp>
      <p:sp>
        <p:nvSpPr>
          <p:cNvPr id="3" name="Footer Placeholder 2">
            <a:extLst>
              <a:ext uri="{FF2B5EF4-FFF2-40B4-BE49-F238E27FC236}">
                <a16:creationId xmlns:a16="http://schemas.microsoft.com/office/drawing/2014/main" id="{B100168E-A946-BC6A-90B0-6681B92A33E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B22DC1F-C5C1-76AC-FCCA-60BB3D844556}"/>
              </a:ext>
            </a:extLst>
          </p:cNvPr>
          <p:cNvSpPr>
            <a:spLocks noGrp="1"/>
          </p:cNvSpPr>
          <p:nvPr>
            <p:ph type="sldNum" sz="quarter" idx="12"/>
          </p:nvPr>
        </p:nvSpPr>
        <p:spPr/>
        <p:txBody>
          <a:bodyPr/>
          <a:lstStyle/>
          <a:p>
            <a:fld id="{52D57021-0E06-4728-8A72-4DFE630F75E0}" type="slidenum">
              <a:rPr lang="en-US" smtClean="0"/>
              <a:t>‹#›</a:t>
            </a:fld>
            <a:endParaRPr lang="en-US"/>
          </a:p>
        </p:txBody>
      </p:sp>
    </p:spTree>
    <p:extLst>
      <p:ext uri="{BB962C8B-B14F-4D97-AF65-F5344CB8AC3E}">
        <p14:creationId xmlns:p14="http://schemas.microsoft.com/office/powerpoint/2010/main" val="25978106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F5CD5D-84F8-0994-4753-D8496B0C686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4243E49-C28E-DF54-29DA-DC1550B0786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EB86BD3-26BF-14B6-BF4D-8604785E8DA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0364F63-A363-9211-98AA-A6305C214249}"/>
              </a:ext>
            </a:extLst>
          </p:cNvPr>
          <p:cNvSpPr>
            <a:spLocks noGrp="1"/>
          </p:cNvSpPr>
          <p:nvPr>
            <p:ph type="dt" sz="half" idx="10"/>
          </p:nvPr>
        </p:nvSpPr>
        <p:spPr/>
        <p:txBody>
          <a:bodyPr/>
          <a:lstStyle/>
          <a:p>
            <a:fld id="{5D4902FC-F074-4247-801F-55B4B5872929}" type="datetimeFigureOut">
              <a:rPr lang="en-US" smtClean="0"/>
              <a:t>1/31/2026</a:t>
            </a:fld>
            <a:endParaRPr lang="en-US"/>
          </a:p>
        </p:txBody>
      </p:sp>
      <p:sp>
        <p:nvSpPr>
          <p:cNvPr id="6" name="Footer Placeholder 5">
            <a:extLst>
              <a:ext uri="{FF2B5EF4-FFF2-40B4-BE49-F238E27FC236}">
                <a16:creationId xmlns:a16="http://schemas.microsoft.com/office/drawing/2014/main" id="{40EAB9B4-B87D-B71F-B9FD-F9E7E658C6E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957F494-E39B-82A6-F5AA-059E4B53BBE8}"/>
              </a:ext>
            </a:extLst>
          </p:cNvPr>
          <p:cNvSpPr>
            <a:spLocks noGrp="1"/>
          </p:cNvSpPr>
          <p:nvPr>
            <p:ph type="sldNum" sz="quarter" idx="12"/>
          </p:nvPr>
        </p:nvSpPr>
        <p:spPr/>
        <p:txBody>
          <a:bodyPr/>
          <a:lstStyle/>
          <a:p>
            <a:fld id="{52D57021-0E06-4728-8A72-4DFE630F75E0}" type="slidenum">
              <a:rPr lang="en-US" smtClean="0"/>
              <a:t>‹#›</a:t>
            </a:fld>
            <a:endParaRPr lang="en-US"/>
          </a:p>
        </p:txBody>
      </p:sp>
    </p:spTree>
    <p:extLst>
      <p:ext uri="{BB962C8B-B14F-4D97-AF65-F5344CB8AC3E}">
        <p14:creationId xmlns:p14="http://schemas.microsoft.com/office/powerpoint/2010/main" val="11444668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612C0C-8C8E-DDAB-FDEA-8E559D66545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402E739-6EF7-2D99-2282-AE60A689122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5508AC8-CA1F-D8C6-AE58-A8CAEB4DAF4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53AE971-2087-C08C-266A-213832BE0D59}"/>
              </a:ext>
            </a:extLst>
          </p:cNvPr>
          <p:cNvSpPr>
            <a:spLocks noGrp="1"/>
          </p:cNvSpPr>
          <p:nvPr>
            <p:ph type="dt" sz="half" idx="10"/>
          </p:nvPr>
        </p:nvSpPr>
        <p:spPr/>
        <p:txBody>
          <a:bodyPr/>
          <a:lstStyle/>
          <a:p>
            <a:fld id="{5D4902FC-F074-4247-801F-55B4B5872929}" type="datetimeFigureOut">
              <a:rPr lang="en-US" smtClean="0"/>
              <a:t>1/31/2026</a:t>
            </a:fld>
            <a:endParaRPr lang="en-US"/>
          </a:p>
        </p:txBody>
      </p:sp>
      <p:sp>
        <p:nvSpPr>
          <p:cNvPr id="6" name="Footer Placeholder 5">
            <a:extLst>
              <a:ext uri="{FF2B5EF4-FFF2-40B4-BE49-F238E27FC236}">
                <a16:creationId xmlns:a16="http://schemas.microsoft.com/office/drawing/2014/main" id="{1D113FCE-91BF-516F-445F-7A074CB2AA7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4C72724-19C4-ACF6-8A99-2004258D23BE}"/>
              </a:ext>
            </a:extLst>
          </p:cNvPr>
          <p:cNvSpPr>
            <a:spLocks noGrp="1"/>
          </p:cNvSpPr>
          <p:nvPr>
            <p:ph type="sldNum" sz="quarter" idx="12"/>
          </p:nvPr>
        </p:nvSpPr>
        <p:spPr/>
        <p:txBody>
          <a:bodyPr/>
          <a:lstStyle/>
          <a:p>
            <a:fld id="{52D57021-0E06-4728-8A72-4DFE630F75E0}" type="slidenum">
              <a:rPr lang="en-US" smtClean="0"/>
              <a:t>‹#›</a:t>
            </a:fld>
            <a:endParaRPr lang="en-US"/>
          </a:p>
        </p:txBody>
      </p:sp>
    </p:spTree>
    <p:extLst>
      <p:ext uri="{BB962C8B-B14F-4D97-AF65-F5344CB8AC3E}">
        <p14:creationId xmlns:p14="http://schemas.microsoft.com/office/powerpoint/2010/main" val="20091798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62F946D-85BB-CD9F-A367-041450275FC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C1EB322-589D-7861-368F-F8F9A6E6202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C6C3BFD-03B3-CBEA-AAFD-6CA3EA31E3A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D4902FC-F074-4247-801F-55B4B5872929}" type="datetimeFigureOut">
              <a:rPr lang="en-US" smtClean="0"/>
              <a:t>1/31/2026</a:t>
            </a:fld>
            <a:endParaRPr lang="en-US"/>
          </a:p>
        </p:txBody>
      </p:sp>
      <p:sp>
        <p:nvSpPr>
          <p:cNvPr id="5" name="Footer Placeholder 4">
            <a:extLst>
              <a:ext uri="{FF2B5EF4-FFF2-40B4-BE49-F238E27FC236}">
                <a16:creationId xmlns:a16="http://schemas.microsoft.com/office/drawing/2014/main" id="{6747C99A-CFCF-9B60-3D67-F730AA95E42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FCAA6A5-8610-4E52-D406-BF2A34D209B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2D57021-0E06-4728-8A72-4DFE630F75E0}" type="slidenum">
              <a:rPr lang="en-US" smtClean="0"/>
              <a:t>‹#›</a:t>
            </a:fld>
            <a:endParaRPr lang="en-US"/>
          </a:p>
        </p:txBody>
      </p:sp>
    </p:spTree>
    <p:extLst>
      <p:ext uri="{BB962C8B-B14F-4D97-AF65-F5344CB8AC3E}">
        <p14:creationId xmlns:p14="http://schemas.microsoft.com/office/powerpoint/2010/main" val="57581938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BDB70CE-FDEA-4015-3F65-129E3CF0776B}"/>
              </a:ext>
            </a:extLst>
          </p:cNvPr>
          <p:cNvPicPr>
            <a:picLocks noChangeAspect="1"/>
          </p:cNvPicPr>
          <p:nvPr/>
        </p:nvPicPr>
        <p:blipFill>
          <a:blip r:embed="rId2"/>
          <a:stretch>
            <a:fillRect/>
          </a:stretch>
        </p:blipFill>
        <p:spPr>
          <a:xfrm>
            <a:off x="-8481" y="0"/>
            <a:ext cx="12200481" cy="6858000"/>
          </a:xfrm>
          <a:prstGeom prst="rect">
            <a:avLst/>
          </a:prstGeom>
        </p:spPr>
      </p:pic>
      <p:sp>
        <p:nvSpPr>
          <p:cNvPr id="6" name="TextBox 5">
            <a:extLst>
              <a:ext uri="{FF2B5EF4-FFF2-40B4-BE49-F238E27FC236}">
                <a16:creationId xmlns:a16="http://schemas.microsoft.com/office/drawing/2014/main" id="{A89B585E-BB83-6A17-9126-9E77B53253A2}"/>
              </a:ext>
            </a:extLst>
          </p:cNvPr>
          <p:cNvSpPr txBox="1"/>
          <p:nvPr/>
        </p:nvSpPr>
        <p:spPr>
          <a:xfrm>
            <a:off x="3345085" y="3958538"/>
            <a:ext cx="6412374" cy="1323439"/>
          </a:xfrm>
          <a:prstGeom prst="rect">
            <a:avLst/>
          </a:prstGeom>
          <a:noFill/>
        </p:spPr>
        <p:txBody>
          <a:bodyPr wrap="square" rtlCol="0">
            <a:spAutoFit/>
          </a:bodyPr>
          <a:lstStyle/>
          <a:p>
            <a:r>
              <a:rPr lang="en-US" sz="4000" b="1" dirty="0">
                <a:latin typeface="Times New Roman" panose="02020603050405020304" pitchFamily="18" charset="0"/>
                <a:cs typeface="Times New Roman" panose="02020603050405020304" pitchFamily="18" charset="0"/>
              </a:rPr>
              <a:t>From Listings to Insights: Used Car Market Analysis</a:t>
            </a:r>
          </a:p>
        </p:txBody>
      </p:sp>
    </p:spTree>
    <p:extLst>
      <p:ext uri="{BB962C8B-B14F-4D97-AF65-F5344CB8AC3E}">
        <p14:creationId xmlns:p14="http://schemas.microsoft.com/office/powerpoint/2010/main" val="19624271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8F4B50E-2554-4D6A-A878-2BF054D38836}"/>
              </a:ext>
            </a:extLst>
          </p:cNvPr>
          <p:cNvPicPr>
            <a:picLocks noChangeAspect="1"/>
          </p:cNvPicPr>
          <p:nvPr/>
        </p:nvPicPr>
        <p:blipFill>
          <a:blip r:embed="rId2"/>
          <a:stretch>
            <a:fillRect/>
          </a:stretch>
        </p:blipFill>
        <p:spPr>
          <a:xfrm>
            <a:off x="277935" y="1632030"/>
            <a:ext cx="6215462" cy="4201611"/>
          </a:xfrm>
          <a:prstGeom prst="rect">
            <a:avLst/>
          </a:prstGeom>
        </p:spPr>
      </p:pic>
      <p:sp>
        <p:nvSpPr>
          <p:cNvPr id="5" name="TextBox 4">
            <a:extLst>
              <a:ext uri="{FF2B5EF4-FFF2-40B4-BE49-F238E27FC236}">
                <a16:creationId xmlns:a16="http://schemas.microsoft.com/office/drawing/2014/main" id="{D1E39160-E3C0-9256-C421-95663C147227}"/>
              </a:ext>
            </a:extLst>
          </p:cNvPr>
          <p:cNvSpPr txBox="1"/>
          <p:nvPr/>
        </p:nvSpPr>
        <p:spPr>
          <a:xfrm>
            <a:off x="419582" y="631745"/>
            <a:ext cx="11432893" cy="830997"/>
          </a:xfrm>
          <a:prstGeom prst="rect">
            <a:avLst/>
          </a:prstGeom>
          <a:noFill/>
        </p:spPr>
        <p:txBody>
          <a:bodyPr wrap="square">
            <a:spAutoFit/>
          </a:bodyPr>
          <a:lstStyle/>
          <a:p>
            <a:r>
              <a:rPr lang="en-US" sz="2400" dirty="0">
                <a:latin typeface="Times New Roman" panose="02020603050405020304" pitchFamily="18" charset="0"/>
                <a:cs typeface="Times New Roman" panose="02020603050405020304" pitchFamily="18" charset="0"/>
              </a:rPr>
              <a:t>Which city/location has the highest average car prices, and how does pricing vary across different locations?</a:t>
            </a:r>
          </a:p>
        </p:txBody>
      </p:sp>
      <p:sp>
        <p:nvSpPr>
          <p:cNvPr id="7" name="TextBox 6">
            <a:extLst>
              <a:ext uri="{FF2B5EF4-FFF2-40B4-BE49-F238E27FC236}">
                <a16:creationId xmlns:a16="http://schemas.microsoft.com/office/drawing/2014/main" id="{C2F974BE-9DAC-F253-C068-FBE53876891B}"/>
              </a:ext>
            </a:extLst>
          </p:cNvPr>
          <p:cNvSpPr txBox="1"/>
          <p:nvPr/>
        </p:nvSpPr>
        <p:spPr>
          <a:xfrm>
            <a:off x="6405070" y="2363648"/>
            <a:ext cx="5197033" cy="2862322"/>
          </a:xfrm>
          <a:prstGeom prst="rect">
            <a:avLst/>
          </a:prstGeom>
          <a:noFill/>
        </p:spPr>
        <p:txBody>
          <a:bodyPr wrap="square">
            <a:spAutoFit/>
          </a:bodyPr>
          <a:lstStyle/>
          <a:p>
            <a:pPr marL="342900"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Mumbai, Noida, and New Delhi have the highest average car prices → premium demand markets.</a:t>
            </a:r>
          </a:p>
          <a:p>
            <a:pPr marL="342900"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Nagpur and Jaipur have the lowest prices → more price-sensitive markets.</a:t>
            </a:r>
          </a:p>
          <a:p>
            <a:pPr marL="342900"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Same car should have different price recommendations based on location.</a:t>
            </a:r>
          </a:p>
          <a:p>
            <a:pPr marL="342900"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Location is a critical factor in CARS24’s pricing strategy.</a:t>
            </a:r>
          </a:p>
        </p:txBody>
      </p:sp>
      <p:sp>
        <p:nvSpPr>
          <p:cNvPr id="9" name="TextBox 8">
            <a:extLst>
              <a:ext uri="{FF2B5EF4-FFF2-40B4-BE49-F238E27FC236}">
                <a16:creationId xmlns:a16="http://schemas.microsoft.com/office/drawing/2014/main" id="{3EBFACBE-226B-8142-E04E-667184C2F633}"/>
              </a:ext>
            </a:extLst>
          </p:cNvPr>
          <p:cNvSpPr txBox="1"/>
          <p:nvPr/>
        </p:nvSpPr>
        <p:spPr>
          <a:xfrm>
            <a:off x="6655442" y="1913943"/>
            <a:ext cx="1432367" cy="400110"/>
          </a:xfrm>
          <a:prstGeom prst="rect">
            <a:avLst/>
          </a:prstGeom>
          <a:noFill/>
        </p:spPr>
        <p:txBody>
          <a:bodyPr wrap="square">
            <a:spAutoFit/>
          </a:bodyPr>
          <a:lstStyle/>
          <a:p>
            <a:r>
              <a:rPr lang="en-US" sz="2000" dirty="0">
                <a:solidFill>
                  <a:srgbClr val="FF0000"/>
                </a:solidFill>
                <a:latin typeface="Times New Roman" panose="02020603050405020304" pitchFamily="18" charset="0"/>
                <a:cs typeface="Times New Roman" panose="02020603050405020304" pitchFamily="18" charset="0"/>
              </a:rPr>
              <a:t>Insights:</a:t>
            </a:r>
          </a:p>
        </p:txBody>
      </p:sp>
      <p:pic>
        <p:nvPicPr>
          <p:cNvPr id="10" name="Picture 9">
            <a:extLst>
              <a:ext uri="{FF2B5EF4-FFF2-40B4-BE49-F238E27FC236}">
                <a16:creationId xmlns:a16="http://schemas.microsoft.com/office/drawing/2014/main" id="{15419619-0147-F02F-99CA-576BEED8A7C1}"/>
              </a:ext>
            </a:extLst>
          </p:cNvPr>
          <p:cNvPicPr>
            <a:picLocks noChangeAspect="1"/>
          </p:cNvPicPr>
          <p:nvPr/>
        </p:nvPicPr>
        <p:blipFill>
          <a:blip r:embed="rId3"/>
          <a:stretch>
            <a:fillRect/>
          </a:stretch>
        </p:blipFill>
        <p:spPr>
          <a:xfrm>
            <a:off x="9883789" y="6306705"/>
            <a:ext cx="2082907" cy="425472"/>
          </a:xfrm>
          <a:prstGeom prst="rect">
            <a:avLst/>
          </a:prstGeom>
        </p:spPr>
      </p:pic>
    </p:spTree>
    <p:extLst>
      <p:ext uri="{BB962C8B-B14F-4D97-AF65-F5344CB8AC3E}">
        <p14:creationId xmlns:p14="http://schemas.microsoft.com/office/powerpoint/2010/main" val="34809326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23AE74A-9631-5158-18C2-31363EE898D7}"/>
              </a:ext>
            </a:extLst>
          </p:cNvPr>
          <p:cNvSpPr txBox="1"/>
          <p:nvPr/>
        </p:nvSpPr>
        <p:spPr>
          <a:xfrm>
            <a:off x="269112" y="191510"/>
            <a:ext cx="6094070" cy="523220"/>
          </a:xfrm>
          <a:prstGeom prst="rect">
            <a:avLst/>
          </a:prstGeom>
          <a:noFill/>
        </p:spPr>
        <p:txBody>
          <a:bodyPr wrap="square">
            <a:spAutoFit/>
          </a:bodyPr>
          <a:lstStyle/>
          <a:p>
            <a:r>
              <a:rPr lang="en-IN" sz="2800" dirty="0">
                <a:solidFill>
                  <a:srgbClr val="FF0000"/>
                </a:solidFill>
                <a:latin typeface="Times New Roman" panose="02020603050405020304" pitchFamily="18" charset="0"/>
                <a:cs typeface="Times New Roman" panose="02020603050405020304" pitchFamily="18" charset="0"/>
              </a:rPr>
              <a:t>Multi-Variant Analysis</a:t>
            </a:r>
          </a:p>
        </p:txBody>
      </p:sp>
      <p:pic>
        <p:nvPicPr>
          <p:cNvPr id="5" name="Picture 4">
            <a:extLst>
              <a:ext uri="{FF2B5EF4-FFF2-40B4-BE49-F238E27FC236}">
                <a16:creationId xmlns:a16="http://schemas.microsoft.com/office/drawing/2014/main" id="{A970A858-FFDB-E2CD-175A-9A1D978E37BF}"/>
              </a:ext>
            </a:extLst>
          </p:cNvPr>
          <p:cNvPicPr>
            <a:picLocks noChangeAspect="1"/>
          </p:cNvPicPr>
          <p:nvPr/>
        </p:nvPicPr>
        <p:blipFill>
          <a:blip r:embed="rId2"/>
          <a:stretch>
            <a:fillRect/>
          </a:stretch>
        </p:blipFill>
        <p:spPr>
          <a:xfrm>
            <a:off x="361707" y="1915285"/>
            <a:ext cx="4851649" cy="3975304"/>
          </a:xfrm>
          <a:prstGeom prst="rect">
            <a:avLst/>
          </a:prstGeom>
        </p:spPr>
      </p:pic>
      <p:sp>
        <p:nvSpPr>
          <p:cNvPr id="7" name="TextBox 6">
            <a:extLst>
              <a:ext uri="{FF2B5EF4-FFF2-40B4-BE49-F238E27FC236}">
                <a16:creationId xmlns:a16="http://schemas.microsoft.com/office/drawing/2014/main" id="{7787596C-160C-1E2A-B06D-18E192A5A70B}"/>
              </a:ext>
            </a:extLst>
          </p:cNvPr>
          <p:cNvSpPr txBox="1"/>
          <p:nvPr/>
        </p:nvSpPr>
        <p:spPr>
          <a:xfrm>
            <a:off x="361707" y="967411"/>
            <a:ext cx="10194403" cy="461665"/>
          </a:xfrm>
          <a:prstGeom prst="rect">
            <a:avLst/>
          </a:prstGeom>
          <a:noFill/>
        </p:spPr>
        <p:txBody>
          <a:bodyPr wrap="square">
            <a:spAutoFit/>
          </a:bodyPr>
          <a:lstStyle/>
          <a:p>
            <a:r>
              <a:rPr lang="en-US" sz="2400" dirty="0">
                <a:latin typeface="Times New Roman" panose="02020603050405020304" pitchFamily="18" charset="0"/>
                <a:cs typeface="Times New Roman" panose="02020603050405020304" pitchFamily="18" charset="0"/>
              </a:rPr>
              <a:t>Is there an association between fuel type and transmission type in cars?</a:t>
            </a:r>
          </a:p>
        </p:txBody>
      </p:sp>
      <p:sp>
        <p:nvSpPr>
          <p:cNvPr id="8" name="Rectangle 1">
            <a:extLst>
              <a:ext uri="{FF2B5EF4-FFF2-40B4-BE49-F238E27FC236}">
                <a16:creationId xmlns:a16="http://schemas.microsoft.com/office/drawing/2014/main" id="{67EB37AD-DF3B-DFA5-6756-51ACF41C147C}"/>
              </a:ext>
            </a:extLst>
          </p:cNvPr>
          <p:cNvSpPr>
            <a:spLocks noChangeArrowheads="1"/>
          </p:cNvSpPr>
          <p:nvPr/>
        </p:nvSpPr>
        <p:spPr bwMode="auto">
          <a:xfrm>
            <a:off x="5868363" y="2317887"/>
            <a:ext cx="4687747" cy="31700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Petrol cars dominate both Manual and Auto transmissions → main market segment.</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Manual transmission is far more common across all fuel types.</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Diesel cars are mostly Manual → utility and cost-focused buyers.</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Fuel + Transmission combination must be used in pricing and inventory planning.</a:t>
            </a:r>
          </a:p>
        </p:txBody>
      </p:sp>
      <p:sp>
        <p:nvSpPr>
          <p:cNvPr id="10" name="TextBox 9">
            <a:extLst>
              <a:ext uri="{FF2B5EF4-FFF2-40B4-BE49-F238E27FC236}">
                <a16:creationId xmlns:a16="http://schemas.microsoft.com/office/drawing/2014/main" id="{73501124-15B1-F5C2-65DE-95CE0EFE3C77}"/>
              </a:ext>
            </a:extLst>
          </p:cNvPr>
          <p:cNvSpPr txBox="1"/>
          <p:nvPr/>
        </p:nvSpPr>
        <p:spPr>
          <a:xfrm>
            <a:off x="6035233" y="1715230"/>
            <a:ext cx="6094070" cy="400110"/>
          </a:xfrm>
          <a:prstGeom prst="rect">
            <a:avLst/>
          </a:prstGeom>
          <a:noFill/>
        </p:spPr>
        <p:txBody>
          <a:bodyPr wrap="square">
            <a:spAutoFit/>
          </a:bodyPr>
          <a:lstStyle/>
          <a:p>
            <a:r>
              <a:rPr lang="en-US" sz="2000" dirty="0">
                <a:solidFill>
                  <a:srgbClr val="FF0000"/>
                </a:solidFill>
                <a:latin typeface="Times New Roman" panose="02020603050405020304" pitchFamily="18" charset="0"/>
                <a:cs typeface="Times New Roman" panose="02020603050405020304" pitchFamily="18" charset="0"/>
              </a:rPr>
              <a:t>Insights:</a:t>
            </a:r>
          </a:p>
        </p:txBody>
      </p:sp>
      <p:pic>
        <p:nvPicPr>
          <p:cNvPr id="11" name="Picture 10">
            <a:extLst>
              <a:ext uri="{FF2B5EF4-FFF2-40B4-BE49-F238E27FC236}">
                <a16:creationId xmlns:a16="http://schemas.microsoft.com/office/drawing/2014/main" id="{5BD5603D-02ED-8D19-F84F-226DECA5F36D}"/>
              </a:ext>
            </a:extLst>
          </p:cNvPr>
          <p:cNvPicPr>
            <a:picLocks noChangeAspect="1"/>
          </p:cNvPicPr>
          <p:nvPr/>
        </p:nvPicPr>
        <p:blipFill>
          <a:blip r:embed="rId3"/>
          <a:stretch>
            <a:fillRect/>
          </a:stretch>
        </p:blipFill>
        <p:spPr>
          <a:xfrm>
            <a:off x="9883789" y="6306705"/>
            <a:ext cx="2082907" cy="425472"/>
          </a:xfrm>
          <a:prstGeom prst="rect">
            <a:avLst/>
          </a:prstGeom>
        </p:spPr>
      </p:pic>
    </p:spTree>
    <p:extLst>
      <p:ext uri="{BB962C8B-B14F-4D97-AF65-F5344CB8AC3E}">
        <p14:creationId xmlns:p14="http://schemas.microsoft.com/office/powerpoint/2010/main" val="13751570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9ACD24B-6770-50C0-84A8-594A55D97A91}"/>
              </a:ext>
            </a:extLst>
          </p:cNvPr>
          <p:cNvPicPr>
            <a:picLocks noChangeAspect="1"/>
          </p:cNvPicPr>
          <p:nvPr/>
        </p:nvPicPr>
        <p:blipFill>
          <a:blip r:embed="rId2"/>
          <a:stretch>
            <a:fillRect/>
          </a:stretch>
        </p:blipFill>
        <p:spPr>
          <a:xfrm>
            <a:off x="465882" y="1764110"/>
            <a:ext cx="5385077" cy="4070559"/>
          </a:xfrm>
          <a:prstGeom prst="rect">
            <a:avLst/>
          </a:prstGeom>
        </p:spPr>
      </p:pic>
      <p:sp>
        <p:nvSpPr>
          <p:cNvPr id="7" name="TextBox 6">
            <a:extLst>
              <a:ext uri="{FF2B5EF4-FFF2-40B4-BE49-F238E27FC236}">
                <a16:creationId xmlns:a16="http://schemas.microsoft.com/office/drawing/2014/main" id="{45B0AA24-C9C2-9D75-CDF6-CCE60CE14910}"/>
              </a:ext>
            </a:extLst>
          </p:cNvPr>
          <p:cNvSpPr txBox="1"/>
          <p:nvPr/>
        </p:nvSpPr>
        <p:spPr>
          <a:xfrm>
            <a:off x="465882" y="724343"/>
            <a:ext cx="9557794" cy="461665"/>
          </a:xfrm>
          <a:prstGeom prst="rect">
            <a:avLst/>
          </a:prstGeom>
          <a:noFill/>
        </p:spPr>
        <p:txBody>
          <a:bodyPr wrap="square">
            <a:spAutoFit/>
          </a:bodyPr>
          <a:lstStyle/>
          <a:p>
            <a:r>
              <a:rPr lang="en-US" sz="2400" dirty="0">
                <a:latin typeface="Times New Roman" panose="02020603050405020304" pitchFamily="18" charset="0"/>
                <a:cs typeface="Times New Roman" panose="02020603050405020304" pitchFamily="18" charset="0"/>
              </a:rPr>
              <a:t>How does the number of kilometers driven affect the resale price of a car?</a:t>
            </a:r>
          </a:p>
        </p:txBody>
      </p:sp>
      <p:sp>
        <p:nvSpPr>
          <p:cNvPr id="8" name="Rectangle 1">
            <a:extLst>
              <a:ext uri="{FF2B5EF4-FFF2-40B4-BE49-F238E27FC236}">
                <a16:creationId xmlns:a16="http://schemas.microsoft.com/office/drawing/2014/main" id="{9AD31510-A71F-6D29-A051-1D3AC77AEC70}"/>
              </a:ext>
            </a:extLst>
          </p:cNvPr>
          <p:cNvSpPr>
            <a:spLocks noChangeArrowheads="1"/>
          </p:cNvSpPr>
          <p:nvPr/>
        </p:nvSpPr>
        <p:spPr bwMode="auto">
          <a:xfrm>
            <a:off x="6551778" y="2834633"/>
            <a:ext cx="4737903" cy="2554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Price decreases as kilometers driven increase → clear depreciation effect.</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Low-KM cars command significantly higher resale value.</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High-KM cars fall into the budget segment.</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Kilometers driven is a critical factor in pricing models.</a:t>
            </a:r>
          </a:p>
        </p:txBody>
      </p:sp>
      <p:sp>
        <p:nvSpPr>
          <p:cNvPr id="10" name="TextBox 9">
            <a:extLst>
              <a:ext uri="{FF2B5EF4-FFF2-40B4-BE49-F238E27FC236}">
                <a16:creationId xmlns:a16="http://schemas.microsoft.com/office/drawing/2014/main" id="{CC0D87F4-B9EF-FF1E-8556-95C26EEC3A0F}"/>
              </a:ext>
            </a:extLst>
          </p:cNvPr>
          <p:cNvSpPr txBox="1"/>
          <p:nvPr/>
        </p:nvSpPr>
        <p:spPr>
          <a:xfrm>
            <a:off x="6551778" y="2065684"/>
            <a:ext cx="6094070" cy="400110"/>
          </a:xfrm>
          <a:prstGeom prst="rect">
            <a:avLst/>
          </a:prstGeom>
          <a:noFill/>
        </p:spPr>
        <p:txBody>
          <a:bodyPr wrap="square">
            <a:spAutoFit/>
          </a:bodyPr>
          <a:lstStyle/>
          <a:p>
            <a:r>
              <a:rPr lang="en-US" sz="2000" dirty="0">
                <a:solidFill>
                  <a:srgbClr val="FF0000"/>
                </a:solidFill>
                <a:latin typeface="Times New Roman" panose="02020603050405020304" pitchFamily="18" charset="0"/>
                <a:cs typeface="Times New Roman" panose="02020603050405020304" pitchFamily="18" charset="0"/>
              </a:rPr>
              <a:t>Insights:</a:t>
            </a:r>
          </a:p>
        </p:txBody>
      </p:sp>
      <p:pic>
        <p:nvPicPr>
          <p:cNvPr id="11" name="Picture 10">
            <a:extLst>
              <a:ext uri="{FF2B5EF4-FFF2-40B4-BE49-F238E27FC236}">
                <a16:creationId xmlns:a16="http://schemas.microsoft.com/office/drawing/2014/main" id="{841C2C53-C390-9096-D0FD-DC248BD61E80}"/>
              </a:ext>
            </a:extLst>
          </p:cNvPr>
          <p:cNvPicPr>
            <a:picLocks noChangeAspect="1"/>
          </p:cNvPicPr>
          <p:nvPr/>
        </p:nvPicPr>
        <p:blipFill>
          <a:blip r:embed="rId3"/>
          <a:stretch>
            <a:fillRect/>
          </a:stretch>
        </p:blipFill>
        <p:spPr>
          <a:xfrm>
            <a:off x="9883789" y="6306705"/>
            <a:ext cx="2082907" cy="425472"/>
          </a:xfrm>
          <a:prstGeom prst="rect">
            <a:avLst/>
          </a:prstGeom>
        </p:spPr>
      </p:pic>
    </p:spTree>
    <p:extLst>
      <p:ext uri="{BB962C8B-B14F-4D97-AF65-F5344CB8AC3E}">
        <p14:creationId xmlns:p14="http://schemas.microsoft.com/office/powerpoint/2010/main" val="10130812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5DA1B0B-FE93-75DA-BBDA-4B76FB67A4EC}"/>
              </a:ext>
            </a:extLst>
          </p:cNvPr>
          <p:cNvSpPr txBox="1"/>
          <p:nvPr/>
        </p:nvSpPr>
        <p:spPr>
          <a:xfrm>
            <a:off x="315411" y="168361"/>
            <a:ext cx="6094070" cy="523220"/>
          </a:xfrm>
          <a:prstGeom prst="rect">
            <a:avLst/>
          </a:prstGeom>
          <a:noFill/>
        </p:spPr>
        <p:txBody>
          <a:bodyPr wrap="square">
            <a:spAutoFit/>
          </a:bodyPr>
          <a:lstStyle/>
          <a:p>
            <a:r>
              <a:rPr lang="en-IN" sz="2800" dirty="0">
                <a:solidFill>
                  <a:srgbClr val="FF0000"/>
                </a:solidFill>
                <a:latin typeface="Times New Roman" panose="02020603050405020304" pitchFamily="18" charset="0"/>
                <a:cs typeface="Times New Roman" panose="02020603050405020304" pitchFamily="18" charset="0"/>
              </a:rPr>
              <a:t>Hypothesis Testing</a:t>
            </a:r>
          </a:p>
        </p:txBody>
      </p:sp>
      <p:pic>
        <p:nvPicPr>
          <p:cNvPr id="7" name="Picture 6">
            <a:extLst>
              <a:ext uri="{FF2B5EF4-FFF2-40B4-BE49-F238E27FC236}">
                <a16:creationId xmlns:a16="http://schemas.microsoft.com/office/drawing/2014/main" id="{DA0FF007-246A-C02D-980D-1B91F084AE16}"/>
              </a:ext>
            </a:extLst>
          </p:cNvPr>
          <p:cNvPicPr>
            <a:picLocks noChangeAspect="1"/>
          </p:cNvPicPr>
          <p:nvPr/>
        </p:nvPicPr>
        <p:blipFill>
          <a:blip r:embed="rId2"/>
          <a:stretch>
            <a:fillRect/>
          </a:stretch>
        </p:blipFill>
        <p:spPr>
          <a:xfrm>
            <a:off x="752356" y="1574157"/>
            <a:ext cx="5657125" cy="3072777"/>
          </a:xfrm>
          <a:prstGeom prst="rect">
            <a:avLst/>
          </a:prstGeom>
        </p:spPr>
      </p:pic>
      <p:sp>
        <p:nvSpPr>
          <p:cNvPr id="9" name="TextBox 8">
            <a:extLst>
              <a:ext uri="{FF2B5EF4-FFF2-40B4-BE49-F238E27FC236}">
                <a16:creationId xmlns:a16="http://schemas.microsoft.com/office/drawing/2014/main" id="{B50AE430-57B6-DB99-C80B-32749BA3F033}"/>
              </a:ext>
            </a:extLst>
          </p:cNvPr>
          <p:cNvSpPr txBox="1"/>
          <p:nvPr/>
        </p:nvSpPr>
        <p:spPr>
          <a:xfrm>
            <a:off x="671333" y="902036"/>
            <a:ext cx="8565264" cy="461665"/>
          </a:xfrm>
          <a:prstGeom prst="rect">
            <a:avLst/>
          </a:prstGeom>
          <a:noFill/>
        </p:spPr>
        <p:txBody>
          <a:bodyPr wrap="square">
            <a:spAutoFit/>
          </a:bodyPr>
          <a:lstStyle/>
          <a:p>
            <a:r>
              <a:rPr lang="en-US" sz="2400" dirty="0">
                <a:latin typeface="Times New Roman" panose="02020603050405020304" pitchFamily="18" charset="0"/>
                <a:cs typeface="Times New Roman" panose="02020603050405020304" pitchFamily="18" charset="0"/>
              </a:rPr>
              <a:t>Is fuel type associated with transmission type (Manual vs Auto)?</a:t>
            </a:r>
          </a:p>
        </p:txBody>
      </p:sp>
      <p:sp>
        <p:nvSpPr>
          <p:cNvPr id="11" name="TextBox 10">
            <a:extLst>
              <a:ext uri="{FF2B5EF4-FFF2-40B4-BE49-F238E27FC236}">
                <a16:creationId xmlns:a16="http://schemas.microsoft.com/office/drawing/2014/main" id="{D6E21931-29D2-05D6-2859-84C2CEE94374}"/>
              </a:ext>
            </a:extLst>
          </p:cNvPr>
          <p:cNvSpPr txBox="1"/>
          <p:nvPr/>
        </p:nvSpPr>
        <p:spPr>
          <a:xfrm>
            <a:off x="546905" y="4741948"/>
            <a:ext cx="6094070" cy="1477328"/>
          </a:xfrm>
          <a:prstGeom prst="rect">
            <a:avLst/>
          </a:prstGeom>
          <a:noFill/>
        </p:spPr>
        <p:txBody>
          <a:bodyPr wrap="square">
            <a:spAutoFit/>
          </a:bodyPr>
          <a:lstStyle/>
          <a:p>
            <a:pPr>
              <a:buNone/>
            </a:pPr>
            <a:r>
              <a:rPr lang="en-US" b="1" dirty="0">
                <a:latin typeface="Times New Roman" panose="02020603050405020304" pitchFamily="18" charset="0"/>
                <a:cs typeface="Times New Roman" panose="02020603050405020304" pitchFamily="18" charset="0"/>
              </a:rPr>
              <a:t>Interpretation:</a:t>
            </a:r>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If </a:t>
            </a:r>
            <a:r>
              <a:rPr lang="en-US" b="1" dirty="0">
                <a:latin typeface="Times New Roman" panose="02020603050405020304" pitchFamily="18" charset="0"/>
                <a:cs typeface="Times New Roman" panose="02020603050405020304" pitchFamily="18" charset="0"/>
              </a:rPr>
              <a:t>P-value &lt; 0.05 → Reject H0</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 Fuel type and transmission are related.</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If </a:t>
            </a:r>
            <a:r>
              <a:rPr lang="en-US" b="1" dirty="0">
                <a:latin typeface="Times New Roman" panose="02020603050405020304" pitchFamily="18" charset="0"/>
                <a:cs typeface="Times New Roman" panose="02020603050405020304" pitchFamily="18" charset="0"/>
              </a:rPr>
              <a:t>P-value ≥ 0.05 → Fail to reject H0</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 Fuel type and transmission are independent.</a:t>
            </a:r>
          </a:p>
        </p:txBody>
      </p:sp>
      <p:sp>
        <p:nvSpPr>
          <p:cNvPr id="12" name="Rectangle 1">
            <a:extLst>
              <a:ext uri="{FF2B5EF4-FFF2-40B4-BE49-F238E27FC236}">
                <a16:creationId xmlns:a16="http://schemas.microsoft.com/office/drawing/2014/main" id="{B4087863-3C89-6A97-0FD0-9C6ACC05204F}"/>
              </a:ext>
            </a:extLst>
          </p:cNvPr>
          <p:cNvSpPr>
            <a:spLocks noChangeArrowheads="1"/>
          </p:cNvSpPr>
          <p:nvPr/>
        </p:nvSpPr>
        <p:spPr bwMode="auto">
          <a:xfrm>
            <a:off x="6737016" y="2699795"/>
            <a:ext cx="4374128"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Fuel type and transmission are related → buyer preference pattern exists.</a:t>
            </a:r>
          </a:p>
          <a:p>
            <a:pPr marR="0" lvl="0" algn="l"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Petrol dominates both Manual and Auto → main market segment.</a:t>
            </a:r>
          </a:p>
          <a:p>
            <a:pPr marR="0" lvl="0" algn="l"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Fuel + Transmission must be combined in pricing and recommendations.</a:t>
            </a:r>
          </a:p>
        </p:txBody>
      </p:sp>
      <p:pic>
        <p:nvPicPr>
          <p:cNvPr id="13" name="Picture 12">
            <a:extLst>
              <a:ext uri="{FF2B5EF4-FFF2-40B4-BE49-F238E27FC236}">
                <a16:creationId xmlns:a16="http://schemas.microsoft.com/office/drawing/2014/main" id="{3C030859-E4A7-A6BE-9070-2C5A048C0349}"/>
              </a:ext>
            </a:extLst>
          </p:cNvPr>
          <p:cNvPicPr>
            <a:picLocks noChangeAspect="1"/>
          </p:cNvPicPr>
          <p:nvPr/>
        </p:nvPicPr>
        <p:blipFill>
          <a:blip r:embed="rId3"/>
          <a:stretch>
            <a:fillRect/>
          </a:stretch>
        </p:blipFill>
        <p:spPr>
          <a:xfrm>
            <a:off x="9883789" y="6306705"/>
            <a:ext cx="2082907" cy="425472"/>
          </a:xfrm>
          <a:prstGeom prst="rect">
            <a:avLst/>
          </a:prstGeom>
        </p:spPr>
      </p:pic>
      <p:sp>
        <p:nvSpPr>
          <p:cNvPr id="15" name="TextBox 14">
            <a:extLst>
              <a:ext uri="{FF2B5EF4-FFF2-40B4-BE49-F238E27FC236}">
                <a16:creationId xmlns:a16="http://schemas.microsoft.com/office/drawing/2014/main" id="{160048E9-1045-C286-E03B-8B75A9EA7D85}"/>
              </a:ext>
            </a:extLst>
          </p:cNvPr>
          <p:cNvSpPr txBox="1"/>
          <p:nvPr/>
        </p:nvSpPr>
        <p:spPr>
          <a:xfrm>
            <a:off x="6836754" y="1996240"/>
            <a:ext cx="6094070" cy="400110"/>
          </a:xfrm>
          <a:prstGeom prst="rect">
            <a:avLst/>
          </a:prstGeom>
          <a:noFill/>
        </p:spPr>
        <p:txBody>
          <a:bodyPr wrap="square">
            <a:spAutoFit/>
          </a:bodyPr>
          <a:lstStyle/>
          <a:p>
            <a:r>
              <a:rPr lang="en-US" sz="2000" dirty="0">
                <a:solidFill>
                  <a:srgbClr val="FF0000"/>
                </a:solidFill>
                <a:latin typeface="Times New Roman" panose="02020603050405020304" pitchFamily="18" charset="0"/>
                <a:cs typeface="Times New Roman" panose="02020603050405020304" pitchFamily="18" charset="0"/>
              </a:rPr>
              <a:t>Insights:</a:t>
            </a:r>
          </a:p>
        </p:txBody>
      </p:sp>
    </p:spTree>
    <p:extLst>
      <p:ext uri="{BB962C8B-B14F-4D97-AF65-F5344CB8AC3E}">
        <p14:creationId xmlns:p14="http://schemas.microsoft.com/office/powerpoint/2010/main" val="7232181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ED48AB9-4A56-9569-2888-A742F05CFDB0}"/>
              </a:ext>
            </a:extLst>
          </p:cNvPr>
          <p:cNvSpPr txBox="1"/>
          <p:nvPr/>
        </p:nvSpPr>
        <p:spPr>
          <a:xfrm>
            <a:off x="625034" y="1192091"/>
            <a:ext cx="10174145" cy="4093428"/>
          </a:xfrm>
          <a:prstGeom prst="rect">
            <a:avLst/>
          </a:prstGeom>
          <a:noFill/>
        </p:spPr>
        <p:txBody>
          <a:bodyPr wrap="square">
            <a:spAutoFit/>
          </a:bodyPr>
          <a:lstStyle/>
          <a:p>
            <a:pPr marL="342900"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Most cars fall in the </a:t>
            </a:r>
            <a:r>
              <a:rPr lang="en-US" sz="2000" b="1" dirty="0">
                <a:latin typeface="Times New Roman" panose="02020603050405020304" pitchFamily="18" charset="0"/>
                <a:cs typeface="Times New Roman" panose="02020603050405020304" pitchFamily="18" charset="0"/>
              </a:rPr>
              <a:t>low–mid price range</a:t>
            </a:r>
            <a:r>
              <a:rPr lang="en-US" sz="2000" dirty="0">
                <a:latin typeface="Times New Roman" panose="02020603050405020304" pitchFamily="18" charset="0"/>
                <a:cs typeface="Times New Roman" panose="02020603050405020304" pitchFamily="18" charset="0"/>
              </a:rPr>
              <a:t> → CARS24 is mainly a mass-market platform</a:t>
            </a:r>
          </a:p>
          <a:p>
            <a:endParaRPr lang="en-US" sz="20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Diesel cars give higher resale value</a:t>
            </a:r>
            <a:r>
              <a:rPr lang="en-US" sz="2000" dirty="0">
                <a:latin typeface="Times New Roman" panose="02020603050405020304" pitchFamily="18" charset="0"/>
                <a:cs typeface="Times New Roman" panose="02020603050405020304" pitchFamily="18" charset="0"/>
              </a:rPr>
              <a:t> than Petrol and CNG.</a:t>
            </a:r>
          </a:p>
          <a:p>
            <a:endParaRPr lang="en-US" sz="20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Electric &amp; Hybrid are premium</a:t>
            </a:r>
            <a:r>
              <a:rPr lang="en-US" sz="2000" dirty="0">
                <a:latin typeface="Times New Roman" panose="02020603050405020304" pitchFamily="18" charset="0"/>
                <a:cs typeface="Times New Roman" panose="02020603050405020304" pitchFamily="18" charset="0"/>
              </a:rPr>
              <a:t>, but very limited in volume.</a:t>
            </a:r>
          </a:p>
          <a:p>
            <a:endParaRPr lang="en-US" sz="20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Location strongly impacts price</a:t>
            </a:r>
            <a:r>
              <a:rPr lang="en-US" sz="2000" dirty="0">
                <a:latin typeface="Times New Roman" panose="02020603050405020304" pitchFamily="18" charset="0"/>
                <a:cs typeface="Times New Roman" panose="02020603050405020304" pitchFamily="18" charset="0"/>
              </a:rPr>
              <a:t> → Mumbai, Noida, Delhi are high-value markets.</a:t>
            </a:r>
          </a:p>
          <a:p>
            <a:endParaRPr lang="en-US" sz="20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Kilometers driven reduces price</a:t>
            </a:r>
            <a:r>
              <a:rPr lang="en-US" sz="2000" dirty="0">
                <a:latin typeface="Times New Roman" panose="02020603050405020304" pitchFamily="18" charset="0"/>
                <a:cs typeface="Times New Roman" panose="02020603050405020304" pitchFamily="18" charset="0"/>
              </a:rPr>
              <a:t> → strongest depreciation factor.</a:t>
            </a:r>
          </a:p>
          <a:p>
            <a:endParaRPr lang="en-US" sz="20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Fuel and Transmission are related</a:t>
            </a:r>
            <a:r>
              <a:rPr lang="en-US" sz="2000" dirty="0">
                <a:latin typeface="Times New Roman" panose="02020603050405020304" pitchFamily="18" charset="0"/>
                <a:cs typeface="Times New Roman" panose="02020603050405020304" pitchFamily="18" charset="0"/>
              </a:rPr>
              <a:t> → buyer preference pattern exists.</a:t>
            </a:r>
          </a:p>
          <a:p>
            <a:endParaRPr lang="en-US" sz="20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Petrol + Manual dominates the market</a:t>
            </a:r>
            <a:r>
              <a:rPr lang="en-US" sz="2000" dirty="0">
                <a:latin typeface="Times New Roman" panose="02020603050405020304" pitchFamily="18" charset="0"/>
                <a:cs typeface="Times New Roman" panose="02020603050405020304" pitchFamily="18" charset="0"/>
              </a:rPr>
              <a:t> → main inventory segment.</a:t>
            </a:r>
          </a:p>
        </p:txBody>
      </p:sp>
      <p:sp>
        <p:nvSpPr>
          <p:cNvPr id="4" name="TextBox 3">
            <a:extLst>
              <a:ext uri="{FF2B5EF4-FFF2-40B4-BE49-F238E27FC236}">
                <a16:creationId xmlns:a16="http://schemas.microsoft.com/office/drawing/2014/main" id="{D9DDE55E-C777-CC42-84D5-25D7A8F62F17}"/>
              </a:ext>
            </a:extLst>
          </p:cNvPr>
          <p:cNvSpPr txBox="1"/>
          <p:nvPr/>
        </p:nvSpPr>
        <p:spPr>
          <a:xfrm>
            <a:off x="717630" y="381965"/>
            <a:ext cx="5625297" cy="707886"/>
          </a:xfrm>
          <a:prstGeom prst="rect">
            <a:avLst/>
          </a:prstGeom>
          <a:noFill/>
        </p:spPr>
        <p:txBody>
          <a:bodyPr wrap="square" rtlCol="0">
            <a:spAutoFit/>
          </a:bodyPr>
          <a:lstStyle/>
          <a:p>
            <a:r>
              <a:rPr lang="en-US" sz="4000" dirty="0">
                <a:solidFill>
                  <a:srgbClr val="FF0000"/>
                </a:solidFill>
                <a:latin typeface="Times New Roman" panose="02020603050405020304" pitchFamily="18" charset="0"/>
                <a:cs typeface="Times New Roman" panose="02020603050405020304" pitchFamily="18" charset="0"/>
              </a:rPr>
              <a:t>Insights:</a:t>
            </a:r>
          </a:p>
        </p:txBody>
      </p:sp>
      <p:pic>
        <p:nvPicPr>
          <p:cNvPr id="5" name="Picture 4">
            <a:extLst>
              <a:ext uri="{FF2B5EF4-FFF2-40B4-BE49-F238E27FC236}">
                <a16:creationId xmlns:a16="http://schemas.microsoft.com/office/drawing/2014/main" id="{57C73B4B-1886-8AC1-14E1-0679203BCB55}"/>
              </a:ext>
            </a:extLst>
          </p:cNvPr>
          <p:cNvPicPr>
            <a:picLocks noChangeAspect="1"/>
          </p:cNvPicPr>
          <p:nvPr/>
        </p:nvPicPr>
        <p:blipFill>
          <a:blip r:embed="rId2"/>
          <a:stretch>
            <a:fillRect/>
          </a:stretch>
        </p:blipFill>
        <p:spPr>
          <a:xfrm>
            <a:off x="9883789" y="6306705"/>
            <a:ext cx="2082907" cy="425472"/>
          </a:xfrm>
          <a:prstGeom prst="rect">
            <a:avLst/>
          </a:prstGeom>
        </p:spPr>
      </p:pic>
    </p:spTree>
    <p:extLst>
      <p:ext uri="{BB962C8B-B14F-4D97-AF65-F5344CB8AC3E}">
        <p14:creationId xmlns:p14="http://schemas.microsoft.com/office/powerpoint/2010/main" val="36442977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6B16DFC-C8FC-14B2-6DC3-A851B7487EE0}"/>
              </a:ext>
            </a:extLst>
          </p:cNvPr>
          <p:cNvSpPr txBox="1"/>
          <p:nvPr/>
        </p:nvSpPr>
        <p:spPr>
          <a:xfrm>
            <a:off x="280687" y="122063"/>
            <a:ext cx="6094070" cy="769441"/>
          </a:xfrm>
          <a:prstGeom prst="rect">
            <a:avLst/>
          </a:prstGeom>
          <a:noFill/>
        </p:spPr>
        <p:txBody>
          <a:bodyPr wrap="square">
            <a:spAutoFit/>
          </a:bodyPr>
          <a:lstStyle/>
          <a:p>
            <a:r>
              <a:rPr lang="en-IN" sz="4400" dirty="0">
                <a:solidFill>
                  <a:srgbClr val="FF0000"/>
                </a:solidFill>
                <a:latin typeface="Times New Roman" panose="02020603050405020304" pitchFamily="18" charset="0"/>
                <a:cs typeface="Times New Roman" panose="02020603050405020304" pitchFamily="18" charset="0"/>
              </a:rPr>
              <a:t>Recommendations</a:t>
            </a:r>
          </a:p>
        </p:txBody>
      </p:sp>
      <p:sp>
        <p:nvSpPr>
          <p:cNvPr id="5" name="TextBox 4">
            <a:extLst>
              <a:ext uri="{FF2B5EF4-FFF2-40B4-BE49-F238E27FC236}">
                <a16:creationId xmlns:a16="http://schemas.microsoft.com/office/drawing/2014/main" id="{7BE86519-D4BE-5C74-031E-6AE6C9AFFB34}"/>
              </a:ext>
            </a:extLst>
          </p:cNvPr>
          <p:cNvSpPr txBox="1"/>
          <p:nvPr/>
        </p:nvSpPr>
        <p:spPr>
          <a:xfrm>
            <a:off x="309624" y="891504"/>
            <a:ext cx="11007523" cy="5632311"/>
          </a:xfrm>
          <a:prstGeom prst="rect">
            <a:avLst/>
          </a:prstGeom>
          <a:noFill/>
        </p:spPr>
        <p:txBody>
          <a:bodyPr wrap="square">
            <a:spAutoFit/>
          </a:bodyPr>
          <a:lstStyle/>
          <a:p>
            <a:pPr marL="342900" indent="-342900">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Prefer cars from 2017–2021 models</a:t>
            </a:r>
          </a:p>
          <a:p>
            <a:endParaRPr lang="en-US" sz="24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Choose Maruti or Hyundai for easy resale and low maintenance</a:t>
            </a:r>
          </a:p>
          <a:p>
            <a:endParaRPr lang="en-US" sz="24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Automatic cars have better future demand</a:t>
            </a:r>
          </a:p>
          <a:p>
            <a:endParaRPr lang="en-US" sz="24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CNG cars give best savings for daily use</a:t>
            </a:r>
          </a:p>
          <a:p>
            <a:endParaRPr lang="en-US" sz="24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Keep mileage below 1.5 lakh KM</a:t>
            </a:r>
          </a:p>
          <a:p>
            <a:endParaRPr lang="en-US" sz="24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Avoid very cheap, high-maintenance cars</a:t>
            </a:r>
          </a:p>
          <a:p>
            <a:endParaRPr lang="en-US" sz="24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Metro city cars usually have better resale</a:t>
            </a:r>
          </a:p>
          <a:p>
            <a:endParaRPr lang="en-US" sz="24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Service history increases car value</a:t>
            </a:r>
          </a:p>
        </p:txBody>
      </p:sp>
      <p:pic>
        <p:nvPicPr>
          <p:cNvPr id="6" name="Picture 5">
            <a:extLst>
              <a:ext uri="{FF2B5EF4-FFF2-40B4-BE49-F238E27FC236}">
                <a16:creationId xmlns:a16="http://schemas.microsoft.com/office/drawing/2014/main" id="{6E60A8C8-B6C9-89A0-90CD-521252C4A02E}"/>
              </a:ext>
            </a:extLst>
          </p:cNvPr>
          <p:cNvPicPr>
            <a:picLocks noChangeAspect="1"/>
          </p:cNvPicPr>
          <p:nvPr/>
        </p:nvPicPr>
        <p:blipFill>
          <a:blip r:embed="rId2"/>
          <a:stretch>
            <a:fillRect/>
          </a:stretch>
        </p:blipFill>
        <p:spPr>
          <a:xfrm>
            <a:off x="9883789" y="6306705"/>
            <a:ext cx="2082907" cy="425472"/>
          </a:xfrm>
          <a:prstGeom prst="rect">
            <a:avLst/>
          </a:prstGeom>
        </p:spPr>
      </p:pic>
    </p:spTree>
    <p:extLst>
      <p:ext uri="{BB962C8B-B14F-4D97-AF65-F5344CB8AC3E}">
        <p14:creationId xmlns:p14="http://schemas.microsoft.com/office/powerpoint/2010/main" val="13975153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6EF9BD6-B7B6-99DF-01B8-460ADB49C02B}"/>
              </a:ext>
            </a:extLst>
          </p:cNvPr>
          <p:cNvSpPr txBox="1"/>
          <p:nvPr/>
        </p:nvSpPr>
        <p:spPr>
          <a:xfrm>
            <a:off x="245962" y="122062"/>
            <a:ext cx="6094070" cy="769441"/>
          </a:xfrm>
          <a:prstGeom prst="rect">
            <a:avLst/>
          </a:prstGeom>
          <a:noFill/>
        </p:spPr>
        <p:txBody>
          <a:bodyPr wrap="square">
            <a:spAutoFit/>
          </a:bodyPr>
          <a:lstStyle/>
          <a:p>
            <a:r>
              <a:rPr lang="en-IN" sz="4400" dirty="0">
                <a:solidFill>
                  <a:srgbClr val="FF0000"/>
                </a:solidFill>
                <a:latin typeface="Times New Roman" panose="02020603050405020304" pitchFamily="18" charset="0"/>
                <a:cs typeface="Times New Roman" panose="02020603050405020304" pitchFamily="18" charset="0"/>
              </a:rPr>
              <a:t>Challenges</a:t>
            </a:r>
          </a:p>
        </p:txBody>
      </p:sp>
      <p:sp>
        <p:nvSpPr>
          <p:cNvPr id="5" name="TextBox 4">
            <a:extLst>
              <a:ext uri="{FF2B5EF4-FFF2-40B4-BE49-F238E27FC236}">
                <a16:creationId xmlns:a16="http://schemas.microsoft.com/office/drawing/2014/main" id="{F306D9BE-2412-15BD-A3EC-D97D7F2A9170}"/>
              </a:ext>
            </a:extLst>
          </p:cNvPr>
          <p:cNvSpPr txBox="1"/>
          <p:nvPr/>
        </p:nvSpPr>
        <p:spPr>
          <a:xfrm>
            <a:off x="431157" y="1125655"/>
            <a:ext cx="6094070" cy="2677656"/>
          </a:xfrm>
          <a:prstGeom prst="rect">
            <a:avLst/>
          </a:prstGeom>
          <a:noFill/>
        </p:spPr>
        <p:txBody>
          <a:bodyPr wrap="square">
            <a:spAutoFit/>
          </a:bodyPr>
          <a:lstStyle/>
          <a:p>
            <a:r>
              <a:rPr lang="en-US" sz="2400" dirty="0">
                <a:latin typeface="Times New Roman" panose="02020603050405020304" pitchFamily="18" charset="0"/>
                <a:cs typeface="Times New Roman" panose="02020603050405020304" pitchFamily="18" charset="0"/>
              </a:rPr>
              <a:t>I have faced Many challenges During doing the Project that include:</a:t>
            </a:r>
          </a:p>
          <a:p>
            <a:pPr marL="285750" indent="-28575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Data Scraping</a:t>
            </a:r>
          </a:p>
          <a:p>
            <a:pPr marL="285750" indent="-28575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Kernal </a:t>
            </a:r>
            <a:r>
              <a:rPr lang="en-IN" sz="2400" dirty="0">
                <a:latin typeface="Times New Roman" panose="02020603050405020304" pitchFamily="18" charset="0"/>
                <a:cs typeface="Times New Roman" panose="02020603050405020304" pitchFamily="18" charset="0"/>
              </a:rPr>
              <a:t>crash</a:t>
            </a:r>
          </a:p>
          <a:p>
            <a:pPr marL="285750" indent="-28575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Filtering the data</a:t>
            </a:r>
          </a:p>
          <a:p>
            <a:pPr marL="285750" indent="-28575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Optimizing visuals</a:t>
            </a:r>
          </a:p>
          <a:p>
            <a:pPr marL="285750" indent="-285750">
              <a:buFont typeface="Arial" panose="020B0604020202020204" pitchFamily="34" charset="0"/>
              <a:buChar char="•"/>
            </a:pPr>
            <a:endParaRPr lang="en-US" sz="2400"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90F5A53A-2075-3C1E-BDA5-8A6984BDFFE2}"/>
              </a:ext>
            </a:extLst>
          </p:cNvPr>
          <p:cNvPicPr>
            <a:picLocks noChangeAspect="1"/>
          </p:cNvPicPr>
          <p:nvPr/>
        </p:nvPicPr>
        <p:blipFill>
          <a:blip r:embed="rId2"/>
          <a:stretch>
            <a:fillRect/>
          </a:stretch>
        </p:blipFill>
        <p:spPr>
          <a:xfrm>
            <a:off x="9883789" y="6306705"/>
            <a:ext cx="2082907" cy="425472"/>
          </a:xfrm>
          <a:prstGeom prst="rect">
            <a:avLst/>
          </a:prstGeom>
        </p:spPr>
      </p:pic>
    </p:spTree>
    <p:extLst>
      <p:ext uri="{BB962C8B-B14F-4D97-AF65-F5344CB8AC3E}">
        <p14:creationId xmlns:p14="http://schemas.microsoft.com/office/powerpoint/2010/main" val="42112369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812C1CE-D1D5-818C-8334-CEA5181D9E5D}"/>
              </a:ext>
            </a:extLst>
          </p:cNvPr>
          <p:cNvSpPr txBox="1"/>
          <p:nvPr/>
        </p:nvSpPr>
        <p:spPr>
          <a:xfrm>
            <a:off x="199664" y="110488"/>
            <a:ext cx="6094070" cy="769441"/>
          </a:xfrm>
          <a:prstGeom prst="rect">
            <a:avLst/>
          </a:prstGeom>
          <a:noFill/>
        </p:spPr>
        <p:txBody>
          <a:bodyPr wrap="square">
            <a:spAutoFit/>
          </a:bodyPr>
          <a:lstStyle/>
          <a:p>
            <a:r>
              <a:rPr lang="en-IN" sz="4400" dirty="0">
                <a:solidFill>
                  <a:srgbClr val="FF0000"/>
                </a:solidFill>
                <a:latin typeface="Times New Roman" panose="02020603050405020304" pitchFamily="18" charset="0"/>
                <a:cs typeface="Times New Roman" panose="02020603050405020304" pitchFamily="18" charset="0"/>
              </a:rPr>
              <a:t>Conclusion</a:t>
            </a:r>
          </a:p>
        </p:txBody>
      </p:sp>
      <p:pic>
        <p:nvPicPr>
          <p:cNvPr id="6" name="Picture 5">
            <a:extLst>
              <a:ext uri="{FF2B5EF4-FFF2-40B4-BE49-F238E27FC236}">
                <a16:creationId xmlns:a16="http://schemas.microsoft.com/office/drawing/2014/main" id="{8C748AF2-B5F6-4DF5-47A0-C312CEBEF5D0}"/>
              </a:ext>
            </a:extLst>
          </p:cNvPr>
          <p:cNvPicPr>
            <a:picLocks noChangeAspect="1"/>
          </p:cNvPicPr>
          <p:nvPr/>
        </p:nvPicPr>
        <p:blipFill>
          <a:blip r:embed="rId2"/>
          <a:stretch>
            <a:fillRect/>
          </a:stretch>
        </p:blipFill>
        <p:spPr>
          <a:xfrm>
            <a:off x="9883789" y="6306705"/>
            <a:ext cx="2082907" cy="425472"/>
          </a:xfrm>
          <a:prstGeom prst="rect">
            <a:avLst/>
          </a:prstGeom>
        </p:spPr>
      </p:pic>
      <p:sp>
        <p:nvSpPr>
          <p:cNvPr id="8" name="Rectangle 2">
            <a:extLst>
              <a:ext uri="{FF2B5EF4-FFF2-40B4-BE49-F238E27FC236}">
                <a16:creationId xmlns:a16="http://schemas.microsoft.com/office/drawing/2014/main" id="{DEA06FE4-2304-4FA2-F75B-2EDBD169CE2F}"/>
              </a:ext>
            </a:extLst>
          </p:cNvPr>
          <p:cNvSpPr>
            <a:spLocks noChangeArrowheads="1"/>
          </p:cNvSpPr>
          <p:nvPr/>
        </p:nvSpPr>
        <p:spPr bwMode="auto">
          <a:xfrm>
            <a:off x="332050" y="1074509"/>
            <a:ext cx="11527899" cy="47089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Built a </a:t>
            </a: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data-driven view</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of the Indian used car market using 2,000+ listings.</a:t>
            </a:r>
          </a:p>
          <a:p>
            <a:pPr marR="0" lvl="0" algn="l" defTabSz="914400" rtl="0" eaLnBrk="0" fontAlgn="base" latinLnBrk="0" hangingPunct="0">
              <a:lnSpc>
                <a:spcPct val="100000"/>
              </a:lnSpc>
              <a:spcBef>
                <a:spcPct val="0"/>
              </a:spcBef>
              <a:spcAft>
                <a:spcPct val="0"/>
              </a:spcAft>
              <a:buClrTx/>
              <a:buSzTx/>
              <a:tabLst/>
            </a:pPr>
            <a:endPar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Focused on the </a:t>
            </a: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middle-class segment</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(price &lt; ₹10L, mileage &lt; 1.6L KM).</a:t>
            </a:r>
          </a:p>
          <a:p>
            <a:pPr marR="0" lvl="0" algn="l" defTabSz="914400" rtl="0" eaLnBrk="0" fontAlgn="base" latinLnBrk="0" hangingPunct="0">
              <a:lnSpc>
                <a:spcPct val="100000"/>
              </a:lnSpc>
              <a:spcBef>
                <a:spcPct val="0"/>
              </a:spcBef>
              <a:spcAft>
                <a:spcPct val="0"/>
              </a:spcAft>
              <a:buClrTx/>
              <a:buSzTx/>
              <a:tabLst/>
            </a:pPr>
            <a:endPar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Converted raw listings into </a:t>
            </a: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actionable pricing insights</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p>
          <a:p>
            <a:pPr marR="0" lvl="0" algn="l" defTabSz="914400" rtl="0" eaLnBrk="0" fontAlgn="base" latinLnBrk="0" hangingPunct="0">
              <a:lnSpc>
                <a:spcPct val="100000"/>
              </a:lnSpc>
              <a:spcBef>
                <a:spcPct val="0"/>
              </a:spcBef>
              <a:spcAft>
                <a:spcPct val="0"/>
              </a:spcAft>
              <a:buClrTx/>
              <a:buSzTx/>
              <a:tabLst/>
            </a:pPr>
            <a:endPar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Found that </a:t>
            </a: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manufacturing year and transmission type</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impact price more than small mileage differences.</a:t>
            </a:r>
          </a:p>
          <a:p>
            <a:pPr marR="0" lvl="0" algn="l" defTabSz="914400" rtl="0" eaLnBrk="0" fontAlgn="base" latinLnBrk="0" hangingPunct="0">
              <a:lnSpc>
                <a:spcPct val="100000"/>
              </a:lnSpc>
              <a:spcBef>
                <a:spcPct val="0"/>
              </a:spcBef>
              <a:spcAft>
                <a:spcPct val="0"/>
              </a:spcAft>
              <a:buClrTx/>
              <a:buSzTx/>
              <a:tabLst/>
            </a:pPr>
            <a:endPar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Identified </a:t>
            </a: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4–6 year old cars</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as the best value-for-money segment.</a:t>
            </a:r>
          </a:p>
          <a:p>
            <a:pPr marR="0" lvl="0" algn="l" defTabSz="914400" rtl="0" eaLnBrk="0" fontAlgn="base" latinLnBrk="0" hangingPunct="0">
              <a:lnSpc>
                <a:spcPct val="100000"/>
              </a:lnSpc>
              <a:spcBef>
                <a:spcPct val="0"/>
              </a:spcBef>
              <a:spcAft>
                <a:spcPct val="0"/>
              </a:spcAft>
              <a:buClrTx/>
              <a:buSzTx/>
              <a:tabLst/>
            </a:pPr>
            <a:endPar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Maruti and Hyundai</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emerged as the most liquid and fastest-selling brands.</a:t>
            </a:r>
          </a:p>
          <a:p>
            <a:pPr marR="0" lvl="0" algn="l" defTabSz="914400" rtl="0" eaLnBrk="0" fontAlgn="base" latinLnBrk="0" hangingPunct="0">
              <a:lnSpc>
                <a:spcPct val="100000"/>
              </a:lnSpc>
              <a:spcBef>
                <a:spcPct val="0"/>
              </a:spcBef>
              <a:spcAft>
                <a:spcPct val="0"/>
              </a:spcAft>
              <a:buClrTx/>
              <a:buSzTx/>
              <a:tabLst/>
            </a:pPr>
            <a:endPar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Reduced market </a:t>
            </a: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guesswork through data-backed decisions</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p>
          <a:p>
            <a:pPr marR="0" lvl="0" algn="l" defTabSz="914400" rtl="0" eaLnBrk="0" fontAlgn="base" latinLnBrk="0" hangingPunct="0">
              <a:lnSpc>
                <a:spcPct val="100000"/>
              </a:lnSpc>
              <a:spcBef>
                <a:spcPct val="0"/>
              </a:spcBef>
              <a:spcAft>
                <a:spcPct val="0"/>
              </a:spcAft>
              <a:buClrTx/>
              <a:buSzTx/>
              <a:tabLst/>
            </a:pPr>
            <a:endPar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Helps buyers </a:t>
            </a: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minimize risk and make smarter purchase choices</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4159004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4BC8B7C-59F4-732E-FA5B-4814F02E478E}"/>
              </a:ext>
            </a:extLst>
          </p:cNvPr>
          <p:cNvPicPr>
            <a:picLocks noChangeAspect="1"/>
          </p:cNvPicPr>
          <p:nvPr/>
        </p:nvPicPr>
        <p:blipFill>
          <a:blip r:embed="rId2"/>
          <a:stretch>
            <a:fillRect/>
          </a:stretch>
        </p:blipFill>
        <p:spPr>
          <a:xfrm>
            <a:off x="0" y="0"/>
            <a:ext cx="12192000" cy="6857999"/>
          </a:xfrm>
          <a:prstGeom prst="rect">
            <a:avLst/>
          </a:prstGeom>
        </p:spPr>
      </p:pic>
    </p:spTree>
    <p:extLst>
      <p:ext uri="{BB962C8B-B14F-4D97-AF65-F5344CB8AC3E}">
        <p14:creationId xmlns:p14="http://schemas.microsoft.com/office/powerpoint/2010/main" val="31129851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5AF8190-9BE5-4980-2766-6A0ED76AC531}"/>
              </a:ext>
            </a:extLst>
          </p:cNvPr>
          <p:cNvSpPr txBox="1"/>
          <p:nvPr/>
        </p:nvSpPr>
        <p:spPr>
          <a:xfrm>
            <a:off x="549396" y="896048"/>
            <a:ext cx="11417300" cy="3447098"/>
          </a:xfrm>
          <a:prstGeom prst="rect">
            <a:avLst/>
          </a:prstGeom>
          <a:noFill/>
        </p:spPr>
        <p:txBody>
          <a:bodyPr wrap="square">
            <a:spAutoFit/>
          </a:bodyPr>
          <a:lstStyle/>
          <a:p>
            <a:pPr>
              <a:buNone/>
            </a:pPr>
            <a:r>
              <a:rPr lang="en-US" sz="4400" b="1" dirty="0">
                <a:solidFill>
                  <a:srgbClr val="FF0000"/>
                </a:solidFill>
                <a:latin typeface="Times New Roman" panose="02020603050405020304" pitchFamily="18" charset="0"/>
                <a:cs typeface="Times New Roman" panose="02020603050405020304" pitchFamily="18" charset="0"/>
              </a:rPr>
              <a:t>Introduction</a:t>
            </a:r>
          </a:p>
          <a:p>
            <a:pPr>
              <a:buNone/>
            </a:pPr>
            <a:endParaRPr lang="en-US" sz="2400" dirty="0"/>
          </a:p>
          <a:p>
            <a:pPr>
              <a:buNone/>
            </a:pPr>
            <a:r>
              <a:rPr lang="en-US" sz="3000" dirty="0">
                <a:latin typeface="Times New Roman" panose="02020603050405020304" pitchFamily="18" charset="0"/>
                <a:cs typeface="Times New Roman" panose="02020603050405020304" pitchFamily="18" charset="0"/>
              </a:rPr>
              <a:t>CARS24 is an online platform for buying and selling used cars.</a:t>
            </a:r>
            <a:br>
              <a:rPr lang="en-US" sz="3000" dirty="0">
                <a:latin typeface="Times New Roman" panose="02020603050405020304" pitchFamily="18" charset="0"/>
                <a:cs typeface="Times New Roman" panose="02020603050405020304" pitchFamily="18" charset="0"/>
              </a:rPr>
            </a:br>
            <a:r>
              <a:rPr lang="en-US" sz="3000" dirty="0">
                <a:latin typeface="Times New Roman" panose="02020603050405020304" pitchFamily="18" charset="0"/>
                <a:cs typeface="Times New Roman" panose="02020603050405020304" pitchFamily="18" charset="0"/>
              </a:rPr>
              <a:t>This project analyzes used car data to understand pricing patterns, customer preferences, and market trends.</a:t>
            </a:r>
            <a:br>
              <a:rPr lang="en-US" sz="3000" dirty="0">
                <a:latin typeface="Times New Roman" panose="02020603050405020304" pitchFamily="18" charset="0"/>
                <a:cs typeface="Times New Roman" panose="02020603050405020304" pitchFamily="18" charset="0"/>
              </a:rPr>
            </a:br>
            <a:r>
              <a:rPr lang="en-US" sz="3000" dirty="0">
                <a:latin typeface="Times New Roman" panose="02020603050405020304" pitchFamily="18" charset="0"/>
                <a:cs typeface="Times New Roman" panose="02020603050405020304" pitchFamily="18" charset="0"/>
              </a:rPr>
              <a:t>The goal is to help in setting accurate car prices and making better business decisions using data insights</a:t>
            </a:r>
            <a:r>
              <a:rPr lang="en-US" sz="2400" dirty="0">
                <a:latin typeface="Times New Roman" panose="02020603050405020304" pitchFamily="18" charset="0"/>
                <a:cs typeface="Times New Roman" panose="02020603050405020304" pitchFamily="18" charset="0"/>
              </a:rPr>
              <a:t>.</a:t>
            </a:r>
          </a:p>
        </p:txBody>
      </p:sp>
      <p:pic>
        <p:nvPicPr>
          <p:cNvPr id="3" name="Picture 2">
            <a:extLst>
              <a:ext uri="{FF2B5EF4-FFF2-40B4-BE49-F238E27FC236}">
                <a16:creationId xmlns:a16="http://schemas.microsoft.com/office/drawing/2014/main" id="{3CAF647F-1E5F-3B79-273E-E348320CB2E2}"/>
              </a:ext>
            </a:extLst>
          </p:cNvPr>
          <p:cNvPicPr>
            <a:picLocks noChangeAspect="1"/>
          </p:cNvPicPr>
          <p:nvPr/>
        </p:nvPicPr>
        <p:blipFill>
          <a:blip r:embed="rId2"/>
          <a:stretch>
            <a:fillRect/>
          </a:stretch>
        </p:blipFill>
        <p:spPr>
          <a:xfrm>
            <a:off x="9883789" y="6306705"/>
            <a:ext cx="2082907" cy="425472"/>
          </a:xfrm>
          <a:prstGeom prst="rect">
            <a:avLst/>
          </a:prstGeom>
        </p:spPr>
      </p:pic>
    </p:spTree>
    <p:extLst>
      <p:ext uri="{BB962C8B-B14F-4D97-AF65-F5344CB8AC3E}">
        <p14:creationId xmlns:p14="http://schemas.microsoft.com/office/powerpoint/2010/main" val="34629683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0"/>
            <a:lum/>
          </a:blip>
          <a:srcRect/>
          <a:stretch>
            <a:fillRect t="-9000" b="-9000"/>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B40EEC91-24C1-9859-1556-1F78EAE81A82}"/>
              </a:ext>
            </a:extLst>
          </p:cNvPr>
          <p:cNvSpPr txBox="1"/>
          <p:nvPr/>
        </p:nvSpPr>
        <p:spPr>
          <a:xfrm>
            <a:off x="678294" y="1289423"/>
            <a:ext cx="5643337" cy="5114542"/>
          </a:xfrm>
          <a:prstGeom prst="rect">
            <a:avLst/>
          </a:prstGeom>
          <a:noFill/>
        </p:spPr>
        <p:txBody>
          <a:bodyPr wrap="square" rtlCol="0">
            <a:spAutoFit/>
          </a:bodyPr>
          <a:lstStyle/>
          <a:p>
            <a:pPr marL="335280" indent="-277495">
              <a:lnSpc>
                <a:spcPct val="150000"/>
              </a:lnSpc>
              <a:spcBef>
                <a:spcPts val="100"/>
              </a:spcBef>
              <a:buFont typeface="Arial"/>
              <a:buChar char="•"/>
              <a:tabLst>
                <a:tab pos="335280" algn="l"/>
              </a:tabLst>
            </a:pPr>
            <a:r>
              <a:rPr lang="en-IN" sz="2400" dirty="0">
                <a:latin typeface="Times New Roman" panose="02020603050405020304" pitchFamily="18" charset="0"/>
                <a:cs typeface="Times New Roman" panose="02020603050405020304" pitchFamily="18" charset="0"/>
              </a:rPr>
              <a:t>Business Problem</a:t>
            </a:r>
          </a:p>
          <a:p>
            <a:pPr marL="335280" indent="-277495">
              <a:lnSpc>
                <a:spcPct val="150000"/>
              </a:lnSpc>
              <a:spcBef>
                <a:spcPts val="100"/>
              </a:spcBef>
              <a:buFont typeface="Arial"/>
              <a:buChar char="•"/>
              <a:tabLst>
                <a:tab pos="335280" algn="l"/>
              </a:tabLst>
            </a:pPr>
            <a:r>
              <a:rPr lang="en-IN" sz="2400" dirty="0">
                <a:latin typeface="Times New Roman" panose="02020603050405020304" pitchFamily="18" charset="0"/>
                <a:cs typeface="Times New Roman" panose="02020603050405020304" pitchFamily="18" charset="0"/>
              </a:rPr>
              <a:t>Business Objective</a:t>
            </a:r>
          </a:p>
          <a:p>
            <a:pPr marL="335280" indent="-277495">
              <a:lnSpc>
                <a:spcPct val="150000"/>
              </a:lnSpc>
              <a:spcBef>
                <a:spcPts val="100"/>
              </a:spcBef>
              <a:buFont typeface="Arial"/>
              <a:buChar char="•"/>
              <a:tabLst>
                <a:tab pos="335280" algn="l"/>
              </a:tabLst>
            </a:pPr>
            <a:r>
              <a:rPr lang="en-IN" sz="2400" dirty="0">
                <a:latin typeface="Times New Roman" panose="02020603050405020304" pitchFamily="18" charset="0"/>
                <a:cs typeface="Times New Roman" panose="02020603050405020304" pitchFamily="18" charset="0"/>
              </a:rPr>
              <a:t>Problem Statement </a:t>
            </a:r>
          </a:p>
          <a:p>
            <a:pPr marL="335280" indent="-277495">
              <a:lnSpc>
                <a:spcPct val="150000"/>
              </a:lnSpc>
              <a:spcBef>
                <a:spcPts val="100"/>
              </a:spcBef>
              <a:buFont typeface="Arial"/>
              <a:buChar char="•"/>
              <a:tabLst>
                <a:tab pos="335280" algn="l"/>
              </a:tabLst>
            </a:pPr>
            <a:r>
              <a:rPr lang="en-IN" sz="2400" dirty="0">
                <a:latin typeface="Times New Roman" panose="02020603050405020304" pitchFamily="18" charset="0"/>
                <a:cs typeface="Times New Roman" panose="02020603050405020304" pitchFamily="18" charset="0"/>
              </a:rPr>
              <a:t>Data Preprocessing</a:t>
            </a:r>
          </a:p>
          <a:p>
            <a:pPr marL="335280" indent="-277495">
              <a:lnSpc>
                <a:spcPct val="150000"/>
              </a:lnSpc>
              <a:spcBef>
                <a:spcPts val="100"/>
              </a:spcBef>
              <a:buFont typeface="Arial"/>
              <a:buChar char="•"/>
              <a:tabLst>
                <a:tab pos="335280" algn="l"/>
              </a:tabLst>
            </a:pPr>
            <a:r>
              <a:rPr lang="en-IN" sz="2400" dirty="0">
                <a:latin typeface="Times New Roman" panose="02020603050405020304" pitchFamily="18" charset="0"/>
                <a:cs typeface="Times New Roman" panose="02020603050405020304" pitchFamily="18" charset="0"/>
              </a:rPr>
              <a:t>Exploratory Data Analysis (EDA)</a:t>
            </a:r>
          </a:p>
          <a:p>
            <a:pPr marL="335280" indent="-277495">
              <a:lnSpc>
                <a:spcPct val="150000"/>
              </a:lnSpc>
              <a:spcBef>
                <a:spcPts val="100"/>
              </a:spcBef>
              <a:buFont typeface="Arial"/>
              <a:buChar char="•"/>
              <a:tabLst>
                <a:tab pos="335280" algn="l"/>
              </a:tabLst>
            </a:pPr>
            <a:r>
              <a:rPr lang="en-IN" sz="2400" dirty="0">
                <a:latin typeface="Times New Roman" panose="02020603050405020304" pitchFamily="18" charset="0"/>
                <a:cs typeface="Times New Roman" panose="02020603050405020304" pitchFamily="18" charset="0"/>
              </a:rPr>
              <a:t>Hypothesis Testing </a:t>
            </a:r>
          </a:p>
          <a:p>
            <a:pPr marL="335280" indent="-277495">
              <a:lnSpc>
                <a:spcPct val="150000"/>
              </a:lnSpc>
              <a:spcBef>
                <a:spcPts val="100"/>
              </a:spcBef>
              <a:buFont typeface="Arial"/>
              <a:buChar char="•"/>
              <a:tabLst>
                <a:tab pos="335280" algn="l"/>
              </a:tabLst>
            </a:pPr>
            <a:r>
              <a:rPr lang="en-IN" sz="2400" dirty="0">
                <a:latin typeface="Times New Roman" panose="02020603050405020304" pitchFamily="18" charset="0"/>
                <a:cs typeface="Times New Roman" panose="02020603050405020304" pitchFamily="18" charset="0"/>
              </a:rPr>
              <a:t>Recommendations</a:t>
            </a:r>
          </a:p>
          <a:p>
            <a:pPr marL="335280" indent="-277495">
              <a:lnSpc>
                <a:spcPct val="150000"/>
              </a:lnSpc>
              <a:spcBef>
                <a:spcPts val="100"/>
              </a:spcBef>
              <a:buFont typeface="Arial"/>
              <a:buChar char="•"/>
              <a:tabLst>
                <a:tab pos="335280" algn="l"/>
              </a:tabLst>
            </a:pPr>
            <a:r>
              <a:rPr lang="en-IN" sz="2400" dirty="0">
                <a:latin typeface="Times New Roman" panose="02020603050405020304" pitchFamily="18" charset="0"/>
                <a:cs typeface="Times New Roman" panose="02020603050405020304" pitchFamily="18" charset="0"/>
              </a:rPr>
              <a:t>Challenges</a:t>
            </a:r>
          </a:p>
          <a:p>
            <a:pPr marL="335280" indent="-277495">
              <a:lnSpc>
                <a:spcPct val="150000"/>
              </a:lnSpc>
              <a:spcBef>
                <a:spcPts val="100"/>
              </a:spcBef>
              <a:buFont typeface="Arial"/>
              <a:buChar char="•"/>
              <a:tabLst>
                <a:tab pos="335280" algn="l"/>
              </a:tabLst>
            </a:pPr>
            <a:r>
              <a:rPr lang="en-IN" sz="2400" dirty="0">
                <a:latin typeface="Times New Roman" panose="02020603050405020304" pitchFamily="18" charset="0"/>
                <a:cs typeface="Times New Roman" panose="02020603050405020304" pitchFamily="18" charset="0"/>
              </a:rPr>
              <a:t>Conclusion</a:t>
            </a:r>
          </a:p>
        </p:txBody>
      </p:sp>
      <p:sp>
        <p:nvSpPr>
          <p:cNvPr id="11" name="TextBox 10">
            <a:extLst>
              <a:ext uri="{FF2B5EF4-FFF2-40B4-BE49-F238E27FC236}">
                <a16:creationId xmlns:a16="http://schemas.microsoft.com/office/drawing/2014/main" id="{9DB47136-1EEE-5499-4625-68795EFB2693}"/>
              </a:ext>
            </a:extLst>
          </p:cNvPr>
          <p:cNvSpPr txBox="1"/>
          <p:nvPr/>
        </p:nvSpPr>
        <p:spPr>
          <a:xfrm>
            <a:off x="921363" y="288792"/>
            <a:ext cx="2481943" cy="1446550"/>
          </a:xfrm>
          <a:prstGeom prst="rect">
            <a:avLst/>
          </a:prstGeom>
          <a:noFill/>
        </p:spPr>
        <p:txBody>
          <a:bodyPr wrap="square" rtlCol="0">
            <a:spAutoFit/>
          </a:bodyPr>
          <a:lstStyle/>
          <a:p>
            <a:r>
              <a:rPr lang="en-US" sz="4800" b="1" dirty="0">
                <a:solidFill>
                  <a:srgbClr val="FF0000"/>
                </a:solidFill>
                <a:latin typeface="Times New Roman" panose="02020603050405020304" pitchFamily="18" charset="0"/>
                <a:cs typeface="Times New Roman" panose="02020603050405020304" pitchFamily="18" charset="0"/>
              </a:rPr>
              <a:t>Agenda</a:t>
            </a:r>
          </a:p>
          <a:p>
            <a:endParaRPr lang="en-US" sz="4000" dirty="0">
              <a:solidFill>
                <a:srgbClr val="FF0000"/>
              </a:solidFill>
              <a:latin typeface="Arial Black" panose="020B0A04020102020204" pitchFamily="34" charset="0"/>
            </a:endParaRPr>
          </a:p>
        </p:txBody>
      </p:sp>
      <p:pic>
        <p:nvPicPr>
          <p:cNvPr id="2" name="Picture 1">
            <a:extLst>
              <a:ext uri="{FF2B5EF4-FFF2-40B4-BE49-F238E27FC236}">
                <a16:creationId xmlns:a16="http://schemas.microsoft.com/office/drawing/2014/main" id="{DB05AE77-163C-480C-061B-D9A3E65F9BAE}"/>
              </a:ext>
            </a:extLst>
          </p:cNvPr>
          <p:cNvPicPr>
            <a:picLocks noChangeAspect="1"/>
          </p:cNvPicPr>
          <p:nvPr/>
        </p:nvPicPr>
        <p:blipFill>
          <a:blip r:embed="rId3"/>
          <a:stretch>
            <a:fillRect/>
          </a:stretch>
        </p:blipFill>
        <p:spPr>
          <a:xfrm>
            <a:off x="9883789" y="6306705"/>
            <a:ext cx="2082907" cy="425472"/>
          </a:xfrm>
          <a:prstGeom prst="rect">
            <a:avLst/>
          </a:prstGeom>
        </p:spPr>
      </p:pic>
    </p:spTree>
    <p:extLst>
      <p:ext uri="{BB962C8B-B14F-4D97-AF65-F5344CB8AC3E}">
        <p14:creationId xmlns:p14="http://schemas.microsoft.com/office/powerpoint/2010/main" val="30079184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0"/>
            <a:lum/>
          </a:blip>
          <a:srcRect/>
          <a:stretch>
            <a:fillRect t="-9000" b="-9000"/>
          </a:stretch>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DDF89B3-04E1-72F9-3D17-FF545EB93071}"/>
              </a:ext>
            </a:extLst>
          </p:cNvPr>
          <p:cNvSpPr txBox="1"/>
          <p:nvPr/>
        </p:nvSpPr>
        <p:spPr>
          <a:xfrm>
            <a:off x="206829" y="241051"/>
            <a:ext cx="11778342" cy="2923877"/>
          </a:xfrm>
          <a:prstGeom prst="rect">
            <a:avLst/>
          </a:prstGeom>
          <a:noFill/>
        </p:spPr>
        <p:txBody>
          <a:bodyPr wrap="square">
            <a:spAutoFit/>
          </a:bodyPr>
          <a:lstStyle/>
          <a:p>
            <a:r>
              <a:rPr lang="en-US" sz="4400" b="1" dirty="0">
                <a:solidFill>
                  <a:srgbClr val="FF0000"/>
                </a:solidFill>
                <a:latin typeface="Times New Roman" panose="02020603050405020304" pitchFamily="18" charset="0"/>
                <a:cs typeface="Times New Roman" panose="02020603050405020304" pitchFamily="18" charset="0"/>
              </a:rPr>
              <a:t>Business Problem</a:t>
            </a:r>
          </a:p>
          <a:p>
            <a:endParaRPr lang="en-US" sz="2800" dirty="0"/>
          </a:p>
          <a:p>
            <a:r>
              <a:rPr lang="en-US" sz="2800" dirty="0">
                <a:latin typeface="Times New Roman" panose="02020603050405020304" pitchFamily="18" charset="0"/>
                <a:cs typeface="Times New Roman" panose="02020603050405020304" pitchFamily="18" charset="0"/>
              </a:rPr>
              <a:t>CARS24 faces the real-world problem of setting and recommending accurate, market-driven prices for used cars so that sellers can list their vehicles at competitive prices for faster sales without loss, while buyers can confidently identify fair-priced, high-value cars without the risk of overpaying.</a:t>
            </a:r>
            <a:r>
              <a:rPr lang="en-US" b="0" i="0" dirty="0">
                <a:solidFill>
                  <a:srgbClr val="FFFFFF"/>
                </a:solidFill>
                <a:effectLst/>
                <a:latin typeface="Times New Roman" panose="02020603050405020304" pitchFamily="18" charset="0"/>
                <a:cs typeface="Times New Roman" panose="02020603050405020304" pitchFamily="18" charset="0"/>
              </a:rPr>
              <a:t>CARS24 faces </a:t>
            </a:r>
            <a:r>
              <a:rPr lang="en-US" b="0" i="0" dirty="0">
                <a:solidFill>
                  <a:srgbClr val="FFFFFF"/>
                </a:solidFill>
                <a:effectLst/>
                <a:latin typeface="menlo"/>
              </a:rPr>
              <a:t>the</a:t>
            </a:r>
            <a:endParaRPr lang="en-US" dirty="0"/>
          </a:p>
        </p:txBody>
      </p:sp>
      <p:sp>
        <p:nvSpPr>
          <p:cNvPr id="5" name="TextBox 4">
            <a:extLst>
              <a:ext uri="{FF2B5EF4-FFF2-40B4-BE49-F238E27FC236}">
                <a16:creationId xmlns:a16="http://schemas.microsoft.com/office/drawing/2014/main" id="{B4CD9647-DAB6-4A4E-F3B5-ADD3DAE30DFB}"/>
              </a:ext>
            </a:extLst>
          </p:cNvPr>
          <p:cNvSpPr txBox="1"/>
          <p:nvPr/>
        </p:nvSpPr>
        <p:spPr>
          <a:xfrm>
            <a:off x="206829" y="3429000"/>
            <a:ext cx="11702142" cy="2492990"/>
          </a:xfrm>
          <a:prstGeom prst="rect">
            <a:avLst/>
          </a:prstGeom>
          <a:noFill/>
        </p:spPr>
        <p:txBody>
          <a:bodyPr wrap="square" rtlCol="0">
            <a:spAutoFit/>
          </a:bodyPr>
          <a:lstStyle/>
          <a:p>
            <a:r>
              <a:rPr lang="en-US" sz="4400" b="1" dirty="0">
                <a:solidFill>
                  <a:srgbClr val="FF0000"/>
                </a:solidFill>
                <a:latin typeface="Times New Roman" panose="02020603050405020304" pitchFamily="18" charset="0"/>
                <a:cs typeface="Times New Roman" panose="02020603050405020304" pitchFamily="18" charset="0"/>
              </a:rPr>
              <a:t>Problem Statement</a:t>
            </a:r>
          </a:p>
          <a:p>
            <a:endParaRPr lang="en-US" sz="2800" dirty="0"/>
          </a:p>
          <a:p>
            <a:r>
              <a:rPr lang="en-US" sz="2800" dirty="0">
                <a:latin typeface="Times New Roman" panose="02020603050405020304" pitchFamily="18" charset="0"/>
                <a:cs typeface="Times New Roman" panose="02020603050405020304" pitchFamily="18" charset="0"/>
              </a:rPr>
              <a:t>CARS24 needs a data-driven way to analyze used car listings across different cities to understand market demand, pricing patterns, and customer preferences in order to optimize car prices, increase faster sales, and maximize profit.</a:t>
            </a:r>
            <a:endParaRPr lang="en-US" sz="2800" b="1" dirty="0">
              <a:solidFill>
                <a:srgbClr val="FF0000"/>
              </a:solidFill>
              <a:latin typeface="Times New Roman" panose="02020603050405020304" pitchFamily="18" charset="0"/>
              <a:cs typeface="Times New Roman" panose="02020603050405020304" pitchFamily="18" charset="0"/>
            </a:endParaRPr>
          </a:p>
        </p:txBody>
      </p:sp>
      <p:pic>
        <p:nvPicPr>
          <p:cNvPr id="2" name="Picture 1">
            <a:extLst>
              <a:ext uri="{FF2B5EF4-FFF2-40B4-BE49-F238E27FC236}">
                <a16:creationId xmlns:a16="http://schemas.microsoft.com/office/drawing/2014/main" id="{8AE19B8A-3D3D-03CF-4A2C-03FF71B2A2A0}"/>
              </a:ext>
            </a:extLst>
          </p:cNvPr>
          <p:cNvPicPr>
            <a:picLocks noChangeAspect="1"/>
          </p:cNvPicPr>
          <p:nvPr/>
        </p:nvPicPr>
        <p:blipFill>
          <a:blip r:embed="rId3"/>
          <a:stretch>
            <a:fillRect/>
          </a:stretch>
        </p:blipFill>
        <p:spPr>
          <a:xfrm>
            <a:off x="9883789" y="6306705"/>
            <a:ext cx="2082907" cy="425472"/>
          </a:xfrm>
          <a:prstGeom prst="rect">
            <a:avLst/>
          </a:prstGeom>
        </p:spPr>
      </p:pic>
    </p:spTree>
    <p:extLst>
      <p:ext uri="{BB962C8B-B14F-4D97-AF65-F5344CB8AC3E}">
        <p14:creationId xmlns:p14="http://schemas.microsoft.com/office/powerpoint/2010/main" val="15432507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0"/>
            <a:lum/>
          </a:blip>
          <a:srcRect/>
          <a:stretch>
            <a:fillRect t="-9000" b="-9000"/>
          </a:stretch>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E865D5A-8998-C2DE-6D06-7DB0ABECD08F}"/>
              </a:ext>
            </a:extLst>
          </p:cNvPr>
          <p:cNvSpPr txBox="1"/>
          <p:nvPr/>
        </p:nvSpPr>
        <p:spPr>
          <a:xfrm>
            <a:off x="359229" y="1055394"/>
            <a:ext cx="6096000" cy="4216539"/>
          </a:xfrm>
          <a:prstGeom prst="rect">
            <a:avLst/>
          </a:prstGeom>
          <a:noFill/>
        </p:spPr>
        <p:txBody>
          <a:bodyPr wrap="square">
            <a:spAutoFit/>
          </a:bodyPr>
          <a:lstStyle/>
          <a:p>
            <a:r>
              <a:rPr lang="en-US" sz="4400" b="1" dirty="0">
                <a:solidFill>
                  <a:srgbClr val="FF0000"/>
                </a:solidFill>
                <a:latin typeface="Times New Roman" panose="02020603050405020304" pitchFamily="18" charset="0"/>
                <a:cs typeface="Times New Roman" panose="02020603050405020304" pitchFamily="18" charset="0"/>
              </a:rPr>
              <a:t>Business Objective</a:t>
            </a:r>
          </a:p>
          <a:p>
            <a:r>
              <a:rPr lang="en-US" sz="3200" dirty="0">
                <a:latin typeface="Times New Roman" panose="02020603050405020304" pitchFamily="18" charset="0"/>
                <a:cs typeface="Times New Roman" panose="02020603050405020304" pitchFamily="18" charset="0"/>
              </a:rPr>
              <a:t>The main objective of this project is to collect real-time used car data from the CARS24 website and analyze it to understand market trends, pricing patterns, and customer demand so that better business decisions can be made.</a:t>
            </a:r>
          </a:p>
        </p:txBody>
      </p:sp>
      <p:pic>
        <p:nvPicPr>
          <p:cNvPr id="2050" name="Picture 2" descr="CARS24 in Naroda,Ahmedabad - Second Hand Car Dealers near me in Ahmedabad -  Justdial">
            <a:extLst>
              <a:ext uri="{FF2B5EF4-FFF2-40B4-BE49-F238E27FC236}">
                <a16:creationId xmlns:a16="http://schemas.microsoft.com/office/drawing/2014/main" id="{141D93B9-2E82-5234-2112-F0A561C398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47115" y="1055394"/>
            <a:ext cx="5181600" cy="4299857"/>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851117DD-F344-B119-FC4F-65020345789D}"/>
              </a:ext>
            </a:extLst>
          </p:cNvPr>
          <p:cNvPicPr>
            <a:picLocks noChangeAspect="1"/>
          </p:cNvPicPr>
          <p:nvPr/>
        </p:nvPicPr>
        <p:blipFill>
          <a:blip r:embed="rId4"/>
          <a:stretch>
            <a:fillRect/>
          </a:stretch>
        </p:blipFill>
        <p:spPr>
          <a:xfrm>
            <a:off x="9883789" y="6306705"/>
            <a:ext cx="2082907" cy="425472"/>
          </a:xfrm>
          <a:prstGeom prst="rect">
            <a:avLst/>
          </a:prstGeom>
        </p:spPr>
      </p:pic>
    </p:spTree>
    <p:extLst>
      <p:ext uri="{BB962C8B-B14F-4D97-AF65-F5344CB8AC3E}">
        <p14:creationId xmlns:p14="http://schemas.microsoft.com/office/powerpoint/2010/main" val="3172112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0"/>
            <a:lum/>
          </a:blip>
          <a:srcRect/>
          <a:stretch>
            <a:fillRect t="-9000" b="-9000"/>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67866DE-A1F5-5FF2-0D54-FE6D3D562AC5}"/>
              </a:ext>
            </a:extLst>
          </p:cNvPr>
          <p:cNvSpPr txBox="1"/>
          <p:nvPr/>
        </p:nvSpPr>
        <p:spPr>
          <a:xfrm>
            <a:off x="434050" y="271640"/>
            <a:ext cx="6096000" cy="769441"/>
          </a:xfrm>
          <a:prstGeom prst="rect">
            <a:avLst/>
          </a:prstGeom>
          <a:noFill/>
        </p:spPr>
        <p:txBody>
          <a:bodyPr wrap="square">
            <a:spAutoFit/>
          </a:bodyPr>
          <a:lstStyle/>
          <a:p>
            <a:r>
              <a:rPr lang="en-IN" sz="4400" dirty="0">
                <a:solidFill>
                  <a:srgbClr val="FF0000"/>
                </a:solidFill>
                <a:latin typeface="Times New Roman" panose="02020603050405020304" pitchFamily="18" charset="0"/>
                <a:cs typeface="Times New Roman" panose="02020603050405020304" pitchFamily="18" charset="0"/>
              </a:rPr>
              <a:t>Data Pre-Processing</a:t>
            </a:r>
          </a:p>
        </p:txBody>
      </p:sp>
      <p:sp>
        <p:nvSpPr>
          <p:cNvPr id="2" name="Rectangle 1">
            <a:extLst>
              <a:ext uri="{FF2B5EF4-FFF2-40B4-BE49-F238E27FC236}">
                <a16:creationId xmlns:a16="http://schemas.microsoft.com/office/drawing/2014/main" id="{84F1081C-8F82-831C-12AE-E10176D7291F}"/>
              </a:ext>
            </a:extLst>
          </p:cNvPr>
          <p:cNvSpPr>
            <a:spLocks noChangeArrowheads="1"/>
          </p:cNvSpPr>
          <p:nvPr/>
        </p:nvSpPr>
        <p:spPr bwMode="auto">
          <a:xfrm>
            <a:off x="434050" y="1350979"/>
            <a:ext cx="7779694" cy="378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Removed duplicate records</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Converted </a:t>
            </a:r>
            <a:r>
              <a:rPr kumimoji="0" lang="en-US" altLang="en-US" sz="2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KM</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to numeric (removed “km” and commas)</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Converted </a:t>
            </a:r>
            <a:r>
              <a:rPr kumimoji="0" lang="en-US" altLang="en-US" sz="2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Price</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to numeric rupees (removed ₹ and “lakh”)</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Extracted </a:t>
            </a:r>
            <a:r>
              <a:rPr kumimoji="0" lang="en-US" altLang="en-US" sz="2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State Code</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from Registration (DL-7C → DL)</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Cleaned text columns (lowercase + removed extra spaces)</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Standardized </a:t>
            </a:r>
            <a:r>
              <a:rPr kumimoji="0" lang="en-US" altLang="en-US" sz="2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Fuel</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values (Petrol, Diesel, CNG, Electric)</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Standardized </a:t>
            </a:r>
            <a:r>
              <a:rPr kumimoji="0" lang="en-US" altLang="en-US" sz="2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Transmission</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values (Manual, Automatic)</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Split </a:t>
            </a:r>
            <a:r>
              <a:rPr kumimoji="0" lang="en-US" altLang="en-US" sz="2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Car</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into </a:t>
            </a:r>
            <a:r>
              <a:rPr kumimoji="0" lang="en-US" altLang="en-US" sz="2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Year, Brand, Model</a:t>
            </a:r>
            <a:endPar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Dropped original </a:t>
            </a:r>
            <a:r>
              <a:rPr kumimoji="0" lang="en-US" altLang="en-US" sz="2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Car</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column after split</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Final dataset is fully structured and analysis-ready</a:t>
            </a:r>
          </a:p>
        </p:txBody>
      </p:sp>
      <p:pic>
        <p:nvPicPr>
          <p:cNvPr id="3" name="Picture 2">
            <a:extLst>
              <a:ext uri="{FF2B5EF4-FFF2-40B4-BE49-F238E27FC236}">
                <a16:creationId xmlns:a16="http://schemas.microsoft.com/office/drawing/2014/main" id="{EA5AA898-712F-DA80-C0F1-E782227EED5C}"/>
              </a:ext>
            </a:extLst>
          </p:cNvPr>
          <p:cNvPicPr>
            <a:picLocks noChangeAspect="1"/>
          </p:cNvPicPr>
          <p:nvPr/>
        </p:nvPicPr>
        <p:blipFill>
          <a:blip r:embed="rId3"/>
          <a:stretch>
            <a:fillRect/>
          </a:stretch>
        </p:blipFill>
        <p:spPr>
          <a:xfrm>
            <a:off x="9883789" y="6306705"/>
            <a:ext cx="2082907" cy="425472"/>
          </a:xfrm>
          <a:prstGeom prst="rect">
            <a:avLst/>
          </a:prstGeom>
        </p:spPr>
      </p:pic>
    </p:spTree>
    <p:extLst>
      <p:ext uri="{BB962C8B-B14F-4D97-AF65-F5344CB8AC3E}">
        <p14:creationId xmlns:p14="http://schemas.microsoft.com/office/powerpoint/2010/main" val="5194230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16AA3A8-9D09-13F4-4C33-CC49C3632AC2}"/>
              </a:ext>
            </a:extLst>
          </p:cNvPr>
          <p:cNvSpPr txBox="1"/>
          <p:nvPr/>
        </p:nvSpPr>
        <p:spPr>
          <a:xfrm>
            <a:off x="222814" y="0"/>
            <a:ext cx="7856316" cy="769441"/>
          </a:xfrm>
          <a:prstGeom prst="rect">
            <a:avLst/>
          </a:prstGeom>
          <a:noFill/>
        </p:spPr>
        <p:txBody>
          <a:bodyPr wrap="square">
            <a:spAutoFit/>
          </a:bodyPr>
          <a:lstStyle/>
          <a:p>
            <a:r>
              <a:rPr lang="en-IN" sz="4400" dirty="0">
                <a:solidFill>
                  <a:srgbClr val="FF0000"/>
                </a:solidFill>
                <a:latin typeface="Times New Roman" panose="02020603050405020304" pitchFamily="18" charset="0"/>
                <a:cs typeface="Times New Roman" panose="02020603050405020304" pitchFamily="18" charset="0"/>
              </a:rPr>
              <a:t>Exploratory Data Analysis</a:t>
            </a:r>
          </a:p>
        </p:txBody>
      </p:sp>
      <p:sp>
        <p:nvSpPr>
          <p:cNvPr id="5" name="TextBox 4">
            <a:extLst>
              <a:ext uri="{FF2B5EF4-FFF2-40B4-BE49-F238E27FC236}">
                <a16:creationId xmlns:a16="http://schemas.microsoft.com/office/drawing/2014/main" id="{0AE634D7-FF2D-C5A8-770E-E6E4F766BDC0}"/>
              </a:ext>
            </a:extLst>
          </p:cNvPr>
          <p:cNvSpPr txBox="1"/>
          <p:nvPr/>
        </p:nvSpPr>
        <p:spPr>
          <a:xfrm>
            <a:off x="494819" y="1065399"/>
            <a:ext cx="6105644" cy="523220"/>
          </a:xfrm>
          <a:prstGeom prst="rect">
            <a:avLst/>
          </a:prstGeom>
          <a:noFill/>
        </p:spPr>
        <p:txBody>
          <a:bodyPr wrap="square">
            <a:spAutoFit/>
          </a:bodyPr>
          <a:lstStyle/>
          <a:p>
            <a:r>
              <a:rPr lang="en-IN" sz="2800" dirty="0">
                <a:solidFill>
                  <a:srgbClr val="FF0000"/>
                </a:solidFill>
                <a:latin typeface="Times New Roman" panose="02020603050405020304" pitchFamily="18" charset="0"/>
                <a:cs typeface="Times New Roman" panose="02020603050405020304" pitchFamily="18" charset="0"/>
              </a:rPr>
              <a:t>UNI-Variant Analysis</a:t>
            </a:r>
          </a:p>
        </p:txBody>
      </p:sp>
      <p:pic>
        <p:nvPicPr>
          <p:cNvPr id="7" name="Picture 6">
            <a:extLst>
              <a:ext uri="{FF2B5EF4-FFF2-40B4-BE49-F238E27FC236}">
                <a16:creationId xmlns:a16="http://schemas.microsoft.com/office/drawing/2014/main" id="{EBFD1FB1-F793-437B-740C-0B661EDF6BF6}"/>
              </a:ext>
            </a:extLst>
          </p:cNvPr>
          <p:cNvPicPr>
            <a:picLocks noChangeAspect="1"/>
          </p:cNvPicPr>
          <p:nvPr/>
        </p:nvPicPr>
        <p:blipFill>
          <a:blip r:embed="rId2"/>
          <a:stretch>
            <a:fillRect/>
          </a:stretch>
        </p:blipFill>
        <p:spPr>
          <a:xfrm>
            <a:off x="494819" y="2580645"/>
            <a:ext cx="5994708" cy="4127712"/>
          </a:xfrm>
          <a:prstGeom prst="rect">
            <a:avLst/>
          </a:prstGeom>
        </p:spPr>
      </p:pic>
      <p:sp>
        <p:nvSpPr>
          <p:cNvPr id="9" name="TextBox 8">
            <a:extLst>
              <a:ext uri="{FF2B5EF4-FFF2-40B4-BE49-F238E27FC236}">
                <a16:creationId xmlns:a16="http://schemas.microsoft.com/office/drawing/2014/main" id="{E87A063D-871A-0751-AF2C-65A7CBD78C67}"/>
              </a:ext>
            </a:extLst>
          </p:cNvPr>
          <p:cNvSpPr txBox="1"/>
          <p:nvPr/>
        </p:nvSpPr>
        <p:spPr>
          <a:xfrm>
            <a:off x="494819" y="1884577"/>
            <a:ext cx="10732624" cy="400110"/>
          </a:xfrm>
          <a:prstGeom prst="rect">
            <a:avLst/>
          </a:prstGeom>
          <a:noFill/>
        </p:spPr>
        <p:txBody>
          <a:bodyPr wrap="square">
            <a:spAutoFit/>
          </a:bodyPr>
          <a:lstStyle/>
          <a:p>
            <a:r>
              <a:rPr lang="en-US" sz="2000" dirty="0">
                <a:latin typeface="Times New Roman" panose="02020603050405020304" pitchFamily="18" charset="0"/>
                <a:cs typeface="Times New Roman" panose="02020603050405020304" pitchFamily="18" charset="0"/>
              </a:rPr>
              <a:t>How does the distribution of fuel types vary between Manual and Automatic transmission cars?</a:t>
            </a:r>
          </a:p>
        </p:txBody>
      </p:sp>
      <p:sp>
        <p:nvSpPr>
          <p:cNvPr id="10" name="Rectangle 1">
            <a:extLst>
              <a:ext uri="{FF2B5EF4-FFF2-40B4-BE49-F238E27FC236}">
                <a16:creationId xmlns:a16="http://schemas.microsoft.com/office/drawing/2014/main" id="{F9451427-6FDC-CF36-E57B-4829AEE127B5}"/>
              </a:ext>
            </a:extLst>
          </p:cNvPr>
          <p:cNvSpPr>
            <a:spLocks noChangeArrowheads="1"/>
          </p:cNvSpPr>
          <p:nvPr/>
        </p:nvSpPr>
        <p:spPr bwMode="auto">
          <a:xfrm>
            <a:off x="5861131" y="3705999"/>
            <a:ext cx="5903117"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Petrol cars dominate in both Manual and Automatic transmissions.</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Diesel vehicles are the second most common and mostly Manual.</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Automatic cars are mainly preferred with Petrol fuel.</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CNG, Electric, and Hybrid vehicles have very low counts.</a:t>
            </a:r>
          </a:p>
        </p:txBody>
      </p:sp>
      <p:sp>
        <p:nvSpPr>
          <p:cNvPr id="12" name="TextBox 11">
            <a:extLst>
              <a:ext uri="{FF2B5EF4-FFF2-40B4-BE49-F238E27FC236}">
                <a16:creationId xmlns:a16="http://schemas.microsoft.com/office/drawing/2014/main" id="{61DA602E-F943-51BC-7046-EE7A244CEB81}"/>
              </a:ext>
            </a:extLst>
          </p:cNvPr>
          <p:cNvSpPr txBox="1"/>
          <p:nvPr/>
        </p:nvSpPr>
        <p:spPr>
          <a:xfrm>
            <a:off x="6127362" y="2801336"/>
            <a:ext cx="5370653" cy="461665"/>
          </a:xfrm>
          <a:prstGeom prst="rect">
            <a:avLst/>
          </a:prstGeom>
          <a:noFill/>
        </p:spPr>
        <p:txBody>
          <a:bodyPr wrap="square" rtlCol="0">
            <a:spAutoFit/>
          </a:bodyPr>
          <a:lstStyle/>
          <a:p>
            <a:r>
              <a:rPr lang="en-US" sz="2400" dirty="0">
                <a:solidFill>
                  <a:srgbClr val="FF0000"/>
                </a:solidFill>
                <a:latin typeface="Times New Roman" panose="02020603050405020304" pitchFamily="18" charset="0"/>
                <a:cs typeface="Times New Roman" panose="02020603050405020304" pitchFamily="18" charset="0"/>
              </a:rPr>
              <a:t>Insights:</a:t>
            </a:r>
          </a:p>
        </p:txBody>
      </p:sp>
      <p:pic>
        <p:nvPicPr>
          <p:cNvPr id="13" name="Picture 12">
            <a:extLst>
              <a:ext uri="{FF2B5EF4-FFF2-40B4-BE49-F238E27FC236}">
                <a16:creationId xmlns:a16="http://schemas.microsoft.com/office/drawing/2014/main" id="{5B1856CC-BD53-1B1B-29A5-E441C3E7318B}"/>
              </a:ext>
            </a:extLst>
          </p:cNvPr>
          <p:cNvPicPr>
            <a:picLocks noChangeAspect="1"/>
          </p:cNvPicPr>
          <p:nvPr/>
        </p:nvPicPr>
        <p:blipFill>
          <a:blip r:embed="rId3"/>
          <a:stretch>
            <a:fillRect/>
          </a:stretch>
        </p:blipFill>
        <p:spPr>
          <a:xfrm>
            <a:off x="9883789" y="6306705"/>
            <a:ext cx="2082907" cy="425472"/>
          </a:xfrm>
          <a:prstGeom prst="rect">
            <a:avLst/>
          </a:prstGeom>
        </p:spPr>
      </p:pic>
    </p:spTree>
    <p:extLst>
      <p:ext uri="{BB962C8B-B14F-4D97-AF65-F5344CB8AC3E}">
        <p14:creationId xmlns:p14="http://schemas.microsoft.com/office/powerpoint/2010/main" val="31559933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CC9DCB5-5660-56CE-6723-D5673171EB81}"/>
              </a:ext>
            </a:extLst>
          </p:cNvPr>
          <p:cNvPicPr>
            <a:picLocks noChangeAspect="1"/>
          </p:cNvPicPr>
          <p:nvPr/>
        </p:nvPicPr>
        <p:blipFill>
          <a:blip r:embed="rId2"/>
          <a:stretch>
            <a:fillRect/>
          </a:stretch>
        </p:blipFill>
        <p:spPr>
          <a:xfrm>
            <a:off x="422476" y="1979270"/>
            <a:ext cx="5392178" cy="3822926"/>
          </a:xfrm>
          <a:prstGeom prst="rect">
            <a:avLst/>
          </a:prstGeom>
        </p:spPr>
      </p:pic>
      <p:sp>
        <p:nvSpPr>
          <p:cNvPr id="5" name="TextBox 4">
            <a:extLst>
              <a:ext uri="{FF2B5EF4-FFF2-40B4-BE49-F238E27FC236}">
                <a16:creationId xmlns:a16="http://schemas.microsoft.com/office/drawing/2014/main" id="{D3F4ADE4-38B9-FDE6-17AC-B158D4F8E7F7}"/>
              </a:ext>
            </a:extLst>
          </p:cNvPr>
          <p:cNvSpPr txBox="1"/>
          <p:nvPr/>
        </p:nvSpPr>
        <p:spPr>
          <a:xfrm>
            <a:off x="422476" y="817337"/>
            <a:ext cx="11030673" cy="830997"/>
          </a:xfrm>
          <a:prstGeom prst="rect">
            <a:avLst/>
          </a:prstGeom>
          <a:noFill/>
        </p:spPr>
        <p:txBody>
          <a:bodyPr wrap="square">
            <a:spAutoFit/>
          </a:bodyPr>
          <a:lstStyle/>
          <a:p>
            <a:r>
              <a:rPr lang="en-US" sz="2400" dirty="0">
                <a:latin typeface="Times New Roman" panose="02020603050405020304" pitchFamily="18" charset="0"/>
                <a:cs typeface="Times New Roman" panose="02020603050405020304" pitchFamily="18" charset="0"/>
              </a:rPr>
              <a:t>What is the overall distribution pattern of car prices in the CARS24, and where does most of the market demand lie?</a:t>
            </a:r>
          </a:p>
        </p:txBody>
      </p:sp>
      <p:sp>
        <p:nvSpPr>
          <p:cNvPr id="6" name="Rectangle 1">
            <a:extLst>
              <a:ext uri="{FF2B5EF4-FFF2-40B4-BE49-F238E27FC236}">
                <a16:creationId xmlns:a16="http://schemas.microsoft.com/office/drawing/2014/main" id="{9DD8A3DE-3A3F-076C-583D-EC12C01A17F0}"/>
              </a:ext>
            </a:extLst>
          </p:cNvPr>
          <p:cNvSpPr>
            <a:spLocks noChangeArrowheads="1"/>
          </p:cNvSpPr>
          <p:nvPr/>
        </p:nvSpPr>
        <p:spPr bwMode="auto">
          <a:xfrm>
            <a:off x="5814654" y="2882327"/>
            <a:ext cx="5496045" cy="2554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Prices are highly </a:t>
            </a: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right-skewed</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 most cars are in the low to mid price range.</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 small number of </a:t>
            </a: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very high-priced cars (outliers)</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exist.</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Median price is more reliable than mean for pricing decisions.</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Pricing models should focus mainly on the </a:t>
            </a: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mass-market segment</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p>
        </p:txBody>
      </p:sp>
      <p:sp>
        <p:nvSpPr>
          <p:cNvPr id="7" name="TextBox 6">
            <a:extLst>
              <a:ext uri="{FF2B5EF4-FFF2-40B4-BE49-F238E27FC236}">
                <a16:creationId xmlns:a16="http://schemas.microsoft.com/office/drawing/2014/main" id="{4417B276-5B2B-8EF5-CA73-3509AFC27EE6}"/>
              </a:ext>
            </a:extLst>
          </p:cNvPr>
          <p:cNvSpPr txBox="1"/>
          <p:nvPr/>
        </p:nvSpPr>
        <p:spPr>
          <a:xfrm>
            <a:off x="5937812" y="2236736"/>
            <a:ext cx="3796798" cy="461665"/>
          </a:xfrm>
          <a:prstGeom prst="rect">
            <a:avLst/>
          </a:prstGeom>
          <a:noFill/>
        </p:spPr>
        <p:txBody>
          <a:bodyPr wrap="square" rtlCol="0">
            <a:spAutoFit/>
          </a:bodyPr>
          <a:lstStyle/>
          <a:p>
            <a:r>
              <a:rPr lang="en-US" sz="2400" dirty="0">
                <a:solidFill>
                  <a:srgbClr val="FF0000"/>
                </a:solidFill>
                <a:latin typeface="Times New Roman" panose="02020603050405020304" pitchFamily="18" charset="0"/>
                <a:cs typeface="Times New Roman" panose="02020603050405020304" pitchFamily="18" charset="0"/>
              </a:rPr>
              <a:t>Insights:</a:t>
            </a:r>
          </a:p>
        </p:txBody>
      </p:sp>
      <p:pic>
        <p:nvPicPr>
          <p:cNvPr id="8" name="Picture 7">
            <a:extLst>
              <a:ext uri="{FF2B5EF4-FFF2-40B4-BE49-F238E27FC236}">
                <a16:creationId xmlns:a16="http://schemas.microsoft.com/office/drawing/2014/main" id="{A83D60CB-451B-E259-EB67-215F37C13FFC}"/>
              </a:ext>
            </a:extLst>
          </p:cNvPr>
          <p:cNvPicPr>
            <a:picLocks noChangeAspect="1"/>
          </p:cNvPicPr>
          <p:nvPr/>
        </p:nvPicPr>
        <p:blipFill>
          <a:blip r:embed="rId3"/>
          <a:stretch>
            <a:fillRect/>
          </a:stretch>
        </p:blipFill>
        <p:spPr>
          <a:xfrm>
            <a:off x="9883789" y="6306705"/>
            <a:ext cx="2082907" cy="425472"/>
          </a:xfrm>
          <a:prstGeom prst="rect">
            <a:avLst/>
          </a:prstGeom>
        </p:spPr>
      </p:pic>
    </p:spTree>
    <p:extLst>
      <p:ext uri="{BB962C8B-B14F-4D97-AF65-F5344CB8AC3E}">
        <p14:creationId xmlns:p14="http://schemas.microsoft.com/office/powerpoint/2010/main" val="35728375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64286C6-DF69-483F-A4EB-7B770BBBAA4D}"/>
              </a:ext>
            </a:extLst>
          </p:cNvPr>
          <p:cNvSpPr txBox="1"/>
          <p:nvPr/>
        </p:nvSpPr>
        <p:spPr>
          <a:xfrm>
            <a:off x="431158" y="214660"/>
            <a:ext cx="6094070" cy="523220"/>
          </a:xfrm>
          <a:prstGeom prst="rect">
            <a:avLst/>
          </a:prstGeom>
          <a:noFill/>
        </p:spPr>
        <p:txBody>
          <a:bodyPr wrap="square">
            <a:spAutoFit/>
          </a:bodyPr>
          <a:lstStyle/>
          <a:p>
            <a:r>
              <a:rPr lang="en-IN" sz="2800" dirty="0">
                <a:solidFill>
                  <a:srgbClr val="FF0000"/>
                </a:solidFill>
                <a:latin typeface="Times New Roman" panose="02020603050405020304" pitchFamily="18" charset="0"/>
                <a:cs typeface="Times New Roman" panose="02020603050405020304" pitchFamily="18" charset="0"/>
              </a:rPr>
              <a:t>Bi-Variant Analysis</a:t>
            </a:r>
          </a:p>
        </p:txBody>
      </p:sp>
      <p:pic>
        <p:nvPicPr>
          <p:cNvPr id="5" name="Picture 4">
            <a:extLst>
              <a:ext uri="{FF2B5EF4-FFF2-40B4-BE49-F238E27FC236}">
                <a16:creationId xmlns:a16="http://schemas.microsoft.com/office/drawing/2014/main" id="{4BC8DCD7-63A2-1C31-FDFD-BE3E5B178AE3}"/>
              </a:ext>
            </a:extLst>
          </p:cNvPr>
          <p:cNvPicPr>
            <a:picLocks noChangeAspect="1"/>
          </p:cNvPicPr>
          <p:nvPr/>
        </p:nvPicPr>
        <p:blipFill>
          <a:blip r:embed="rId2"/>
          <a:stretch>
            <a:fillRect/>
          </a:stretch>
        </p:blipFill>
        <p:spPr>
          <a:xfrm>
            <a:off x="431158" y="1963803"/>
            <a:ext cx="5664842" cy="4444150"/>
          </a:xfrm>
          <a:prstGeom prst="rect">
            <a:avLst/>
          </a:prstGeom>
        </p:spPr>
      </p:pic>
      <p:sp>
        <p:nvSpPr>
          <p:cNvPr id="7" name="TextBox 6">
            <a:extLst>
              <a:ext uri="{FF2B5EF4-FFF2-40B4-BE49-F238E27FC236}">
                <a16:creationId xmlns:a16="http://schemas.microsoft.com/office/drawing/2014/main" id="{88881076-4C4A-C1D3-FBE7-F6C205FB588E}"/>
              </a:ext>
            </a:extLst>
          </p:cNvPr>
          <p:cNvSpPr txBox="1"/>
          <p:nvPr/>
        </p:nvSpPr>
        <p:spPr>
          <a:xfrm>
            <a:off x="431158" y="935343"/>
            <a:ext cx="11189825" cy="830997"/>
          </a:xfrm>
          <a:prstGeom prst="rect">
            <a:avLst/>
          </a:prstGeom>
          <a:noFill/>
        </p:spPr>
        <p:txBody>
          <a:bodyPr wrap="square">
            <a:spAutoFit/>
          </a:bodyPr>
          <a:lstStyle/>
          <a:p>
            <a:r>
              <a:rPr lang="en-US" sz="2400" dirty="0">
                <a:latin typeface="Times New Roman" panose="02020603050405020304" pitchFamily="18" charset="0"/>
                <a:cs typeface="Times New Roman" panose="02020603050405020304" pitchFamily="18" charset="0"/>
              </a:rPr>
              <a:t>Which fuel type gives higher resale value, and how does car price vary across different fuel types?</a:t>
            </a:r>
          </a:p>
        </p:txBody>
      </p:sp>
      <p:sp>
        <p:nvSpPr>
          <p:cNvPr id="9" name="TextBox 8">
            <a:extLst>
              <a:ext uri="{FF2B5EF4-FFF2-40B4-BE49-F238E27FC236}">
                <a16:creationId xmlns:a16="http://schemas.microsoft.com/office/drawing/2014/main" id="{63C0ADF2-6BC7-657B-F604-6067FC917EFF}"/>
              </a:ext>
            </a:extLst>
          </p:cNvPr>
          <p:cNvSpPr txBox="1"/>
          <p:nvPr/>
        </p:nvSpPr>
        <p:spPr>
          <a:xfrm>
            <a:off x="6525228" y="2691642"/>
            <a:ext cx="6094070" cy="400110"/>
          </a:xfrm>
          <a:prstGeom prst="rect">
            <a:avLst/>
          </a:prstGeom>
          <a:noFill/>
        </p:spPr>
        <p:txBody>
          <a:bodyPr wrap="square">
            <a:spAutoFit/>
          </a:bodyPr>
          <a:lstStyle/>
          <a:p>
            <a:r>
              <a:rPr lang="en-US" sz="2000" dirty="0">
                <a:solidFill>
                  <a:srgbClr val="FF0000"/>
                </a:solidFill>
                <a:latin typeface="Times New Roman" panose="02020603050405020304" pitchFamily="18" charset="0"/>
                <a:cs typeface="Times New Roman" panose="02020603050405020304" pitchFamily="18" charset="0"/>
              </a:rPr>
              <a:t>Insights:</a:t>
            </a:r>
          </a:p>
        </p:txBody>
      </p:sp>
      <p:sp>
        <p:nvSpPr>
          <p:cNvPr id="10" name="Rectangle 1">
            <a:extLst>
              <a:ext uri="{FF2B5EF4-FFF2-40B4-BE49-F238E27FC236}">
                <a16:creationId xmlns:a16="http://schemas.microsoft.com/office/drawing/2014/main" id="{9EA806FC-D549-7F64-F139-5316EEA26813}"/>
              </a:ext>
            </a:extLst>
          </p:cNvPr>
          <p:cNvSpPr>
            <a:spLocks noChangeArrowheads="1"/>
          </p:cNvSpPr>
          <p:nvPr/>
        </p:nvSpPr>
        <p:spPr bwMode="auto">
          <a:xfrm>
            <a:off x="6525228" y="3245640"/>
            <a:ext cx="5235614" cy="2554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Diesel cars generally have higher resale prices than Petrol and CNG.</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Electric and Hybrid cars show premium pricing, though their sample size is small.</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CNG cars have the lowest resale value, suitable for budget buyers.</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Fuel type is a strong factor and must be included in price prediction.</a:t>
            </a:r>
          </a:p>
        </p:txBody>
      </p:sp>
      <p:pic>
        <p:nvPicPr>
          <p:cNvPr id="11" name="Picture 10">
            <a:extLst>
              <a:ext uri="{FF2B5EF4-FFF2-40B4-BE49-F238E27FC236}">
                <a16:creationId xmlns:a16="http://schemas.microsoft.com/office/drawing/2014/main" id="{8F167DF8-0916-D6A5-0B49-EAE4DDDCE9FA}"/>
              </a:ext>
            </a:extLst>
          </p:cNvPr>
          <p:cNvPicPr>
            <a:picLocks noChangeAspect="1"/>
          </p:cNvPicPr>
          <p:nvPr/>
        </p:nvPicPr>
        <p:blipFill>
          <a:blip r:embed="rId3"/>
          <a:stretch>
            <a:fillRect/>
          </a:stretch>
        </p:blipFill>
        <p:spPr>
          <a:xfrm>
            <a:off x="9883789" y="6306705"/>
            <a:ext cx="2082907" cy="425472"/>
          </a:xfrm>
          <a:prstGeom prst="rect">
            <a:avLst/>
          </a:prstGeom>
        </p:spPr>
      </p:pic>
    </p:spTree>
    <p:extLst>
      <p:ext uri="{BB962C8B-B14F-4D97-AF65-F5344CB8AC3E}">
        <p14:creationId xmlns:p14="http://schemas.microsoft.com/office/powerpoint/2010/main" val="363198837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1475</TotalTime>
  <Words>1057</Words>
  <Application>Microsoft Office PowerPoint</Application>
  <PresentationFormat>Widescreen</PresentationFormat>
  <Paragraphs>136</Paragraphs>
  <Slides>18</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18</vt:i4>
      </vt:variant>
    </vt:vector>
  </HeadingPairs>
  <TitlesOfParts>
    <vt:vector size="26" baseType="lpstr">
      <vt:lpstr>Arial</vt:lpstr>
      <vt:lpstr>Arial Black</vt:lpstr>
      <vt:lpstr>Calibri</vt:lpstr>
      <vt:lpstr>Calibri Light</vt:lpstr>
      <vt:lpstr>menlo</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Ramani Sruthi</dc:creator>
  <cp:lastModifiedBy>Ramani Sruthi</cp:lastModifiedBy>
  <cp:revision>3</cp:revision>
  <dcterms:created xsi:type="dcterms:W3CDTF">2026-01-27T08:00:05Z</dcterms:created>
  <dcterms:modified xsi:type="dcterms:W3CDTF">2026-01-31T11:17:28Z</dcterms:modified>
</cp:coreProperties>
</file>